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48"/>
  </p:notesMasterIdLst>
  <p:sldIdLst>
    <p:sldId id="294" r:id="rId3"/>
    <p:sldId id="315" r:id="rId4"/>
    <p:sldId id="316" r:id="rId5"/>
    <p:sldId id="317" r:id="rId6"/>
    <p:sldId id="318" r:id="rId7"/>
    <p:sldId id="329" r:id="rId8"/>
    <p:sldId id="2147476077" r:id="rId9"/>
    <p:sldId id="1158" r:id="rId10"/>
    <p:sldId id="2147476078" r:id="rId11"/>
    <p:sldId id="2147476080" r:id="rId12"/>
    <p:sldId id="2147476081" r:id="rId13"/>
    <p:sldId id="2147476082" r:id="rId14"/>
    <p:sldId id="332" r:id="rId15"/>
    <p:sldId id="1156" r:id="rId16"/>
    <p:sldId id="1165" r:id="rId17"/>
    <p:sldId id="1167" r:id="rId18"/>
    <p:sldId id="1168" r:id="rId19"/>
    <p:sldId id="324" r:id="rId20"/>
    <p:sldId id="257" r:id="rId21"/>
    <p:sldId id="1154" r:id="rId22"/>
    <p:sldId id="1155" r:id="rId23"/>
    <p:sldId id="320" r:id="rId24"/>
    <p:sldId id="2147476063" r:id="rId25"/>
    <p:sldId id="2147476064" r:id="rId26"/>
    <p:sldId id="2147476065" r:id="rId27"/>
    <p:sldId id="2147476066" r:id="rId28"/>
    <p:sldId id="2147476067" r:id="rId29"/>
    <p:sldId id="2147476068" r:id="rId30"/>
    <p:sldId id="2147476069" r:id="rId31"/>
    <p:sldId id="2147476084" r:id="rId32"/>
    <p:sldId id="2147476086" r:id="rId33"/>
    <p:sldId id="2147476071" r:id="rId34"/>
    <p:sldId id="1152" r:id="rId35"/>
    <p:sldId id="1147" r:id="rId36"/>
    <p:sldId id="303" r:id="rId37"/>
    <p:sldId id="344" r:id="rId38"/>
    <p:sldId id="301" r:id="rId39"/>
    <p:sldId id="1103" r:id="rId40"/>
    <p:sldId id="1104" r:id="rId41"/>
    <p:sldId id="1151" r:id="rId42"/>
    <p:sldId id="2147476075" r:id="rId43"/>
    <p:sldId id="2147476076" r:id="rId44"/>
    <p:sldId id="2147476074" r:id="rId45"/>
    <p:sldId id="327" r:id="rId46"/>
    <p:sldId id="2147476072" r:id="rId47"/>
  </p:sldIdLst>
  <p:sldSz cx="9144000" cy="6858000" type="screen4x3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26A"/>
    <a:srgbClr val="17375E"/>
    <a:srgbClr val="F9F9C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93671" autoAdjust="0"/>
  </p:normalViewPr>
  <p:slideViewPr>
    <p:cSldViewPr>
      <p:cViewPr varScale="1">
        <p:scale>
          <a:sx n="107" d="100"/>
          <a:sy n="107" d="100"/>
        </p:scale>
        <p:origin x="13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625" cy="340265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698" y="1"/>
            <a:ext cx="4302625" cy="340265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r">
              <a:defRPr sz="1200"/>
            </a:lvl1pPr>
          </a:lstStyle>
          <a:p>
            <a:fld id="{4A97D22E-A661-48AB-9111-F2900A976761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50900"/>
            <a:ext cx="3055938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8" rIns="91438" bIns="4571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201" y="3271105"/>
            <a:ext cx="7942238" cy="2676455"/>
          </a:xfrm>
          <a:prstGeom prst="rect">
            <a:avLst/>
          </a:prstGeom>
        </p:spPr>
        <p:txBody>
          <a:bodyPr vert="horz" lIns="91438" tIns="45718" rIns="91438" bIns="45718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2625" cy="340265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698" y="6457410"/>
            <a:ext cx="4302625" cy="340265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r">
              <a:defRPr sz="1200"/>
            </a:lvl1pPr>
          </a:lstStyle>
          <a:p>
            <a:fld id="{673336FB-228B-4FAD-8C2B-F7A11AFCCF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0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5" indent="-285745">
              <a:buFontTx/>
              <a:buChar char="-"/>
            </a:pPr>
            <a:r>
              <a:rPr lang="de-DE" dirty="0"/>
              <a:t>Vorstellung der BBiE Südwestsachen (Struktur/Aufgaben/Zugangswege)</a:t>
            </a:r>
          </a:p>
          <a:p>
            <a:pPr marL="285745" indent="-285745">
              <a:buFontTx/>
              <a:buChar char="-"/>
            </a:pPr>
            <a:r>
              <a:rPr lang="de-DE" dirty="0"/>
              <a:t>Zusammenarbeit mit dem regionalen AGS und den Netzwerkpartnern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CFFDD-70F1-45FB-A4BA-81BC635DAB07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298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basicfont"/>
              </a:rPr>
              <a:t>Diverse towns and cities are in the region,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basicfont"/>
              </a:rPr>
              <a:t>rual</a:t>
            </a:r>
            <a:r>
              <a:rPr lang="en-US" b="0" i="0" dirty="0">
                <a:solidFill>
                  <a:srgbClr val="000000"/>
                </a:solidFill>
                <a:effectLst/>
                <a:latin typeface="basicfont"/>
              </a:rPr>
              <a:t> area and the city Zwickau, a very green city, the city has the same name like the region (the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basicfont"/>
              </a:rPr>
              <a:t>rual</a:t>
            </a:r>
            <a:r>
              <a:rPr lang="en-US" b="0" i="0" dirty="0">
                <a:solidFill>
                  <a:srgbClr val="000000"/>
                </a:solidFill>
                <a:effectLst/>
                <a:latin typeface="basicfont"/>
              </a:rPr>
              <a:t> district)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basicfont"/>
              </a:rPr>
              <a:t>It's a bit confusing.</a:t>
            </a:r>
          </a:p>
          <a:p>
            <a:pPr algn="l"/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facts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population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: 310 743,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city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zwickau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: 87 018</a:t>
            </a:r>
          </a:p>
          <a:p>
            <a:pPr algn="l"/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In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the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Noth,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you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have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lot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lakes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, in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the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south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you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find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the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mountains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for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hiking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and in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winter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for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skiing</a:t>
            </a:r>
            <a:r>
              <a:rPr lang="de-DE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/</a:t>
            </a:r>
            <a:r>
              <a:rPr lang="de-DE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wintersports</a:t>
            </a:r>
            <a:endParaRPr lang="de-DE" dirty="0"/>
          </a:p>
          <a:p>
            <a:pPr defTabSz="914384">
              <a:defRPr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E7E0-0A0D-494F-9FDC-B88B10E34398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029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Informationsbereitstellung, Beratung der Unternehmen zum Thema Arbeitsmarktintegration von ausländischen MA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E7E0-0A0D-494F-9FDC-B88B10E3439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54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4"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Beispiel für die Sammlung und Sichtbarmachung von Erfolgsgeschichten ist der Videodreh von Menschen, die hier in Zwickau angekommen sind. Zeigt auch die Vielfalt der Ankommenden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E7E0-0A0D-494F-9FDC-B88B10E34398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3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EE7E0-0A0D-494F-9FDC-B88B10E34398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25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34B70B-50E4-4FD0-9C93-09626B3D6AF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73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815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3" descr="Roter Farbverlauf mit dem Signet der BA." title="Headergrafik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" y="89648"/>
            <a:ext cx="9077042" cy="337021"/>
          </a:xfrm>
          <a:prstGeom prst="rect">
            <a:avLst/>
          </a:prstGeom>
        </p:spPr>
      </p:pic>
      <p:sp>
        <p:nvSpPr>
          <p:cNvPr id="14" name="Textplatzhalter 5" descr="Platzhalter für Thema/Version/Datum." title="Platzhalter Textfeld"/>
          <p:cNvSpPr>
            <a:spLocks noGrp="1"/>
          </p:cNvSpPr>
          <p:nvPr>
            <p:ph type="body" sz="quarter" idx="14" hasCustomPrompt="1"/>
          </p:nvPr>
        </p:nvSpPr>
        <p:spPr>
          <a:xfrm>
            <a:off x="268950" y="136264"/>
            <a:ext cx="8068482" cy="246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121">
                <a:solidFill>
                  <a:schemeClr val="bg1"/>
                </a:solidFill>
              </a:defRPr>
            </a:lvl1pPr>
            <a:lvl2pPr>
              <a:defRPr sz="1121">
                <a:solidFill>
                  <a:schemeClr val="bg1"/>
                </a:solidFill>
              </a:defRPr>
            </a:lvl2pPr>
            <a:lvl3pPr>
              <a:defRPr sz="1121">
                <a:solidFill>
                  <a:schemeClr val="bg1"/>
                </a:solidFill>
              </a:defRPr>
            </a:lvl3pPr>
            <a:lvl4pPr>
              <a:defRPr sz="1121">
                <a:solidFill>
                  <a:schemeClr val="bg1"/>
                </a:solidFill>
              </a:defRPr>
            </a:lvl4pPr>
            <a:lvl5pPr>
              <a:defRPr sz="112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Optional: Thema / Version / Datum</a:t>
            </a:r>
          </a:p>
        </p:txBody>
      </p:sp>
      <p:sp>
        <p:nvSpPr>
          <p:cNvPr id="24" name="Bildplatzhalter 31" descr="Platzhalter für ein Bild." title="Bildplatzhalter"/>
          <p:cNvSpPr>
            <a:spLocks noGrp="1"/>
          </p:cNvSpPr>
          <p:nvPr>
            <p:ph type="pic" sz="quarter" idx="11" hasCustomPrompt="1"/>
          </p:nvPr>
        </p:nvSpPr>
        <p:spPr>
          <a:xfrm>
            <a:off x="67237" y="455408"/>
            <a:ext cx="9077043" cy="5611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97" baseline="0"/>
            </a:lvl1pPr>
          </a:lstStyle>
          <a:p>
            <a:r>
              <a:rPr lang="de-DE" dirty="0"/>
              <a:t>Bild einfügen</a:t>
            </a:r>
          </a:p>
          <a:p>
            <a:endParaRPr lang="de-DE" dirty="0"/>
          </a:p>
        </p:txBody>
      </p:sp>
      <p:sp>
        <p:nvSpPr>
          <p:cNvPr id="26" name="Titel 6" descr="Platzhalter für den Folientitel." title="Titelplatzhalter"/>
          <p:cNvSpPr>
            <a:spLocks noGrp="1"/>
          </p:cNvSpPr>
          <p:nvPr>
            <p:ph type="title" hasCustomPrompt="1"/>
          </p:nvPr>
        </p:nvSpPr>
        <p:spPr>
          <a:xfrm>
            <a:off x="67237" y="1975825"/>
            <a:ext cx="3092918" cy="1398030"/>
          </a:xfrm>
          <a:prstGeom prst="round1Rect">
            <a:avLst>
              <a:gd name="adj" fmla="val 13747"/>
            </a:avLst>
          </a:prstGeom>
          <a:solidFill>
            <a:schemeClr val="bg1">
              <a:alpha val="75000"/>
            </a:schemeClr>
          </a:solidFill>
        </p:spPr>
        <p:txBody>
          <a:bodyPr wrap="square" lIns="270000" tIns="180000" rIns="270000" bIns="180000" anchor="t" anchorCtr="0">
            <a:spAutoFit/>
          </a:bodyPr>
          <a:lstStyle>
            <a:lvl1pPr marL="0" marR="0" indent="0" algn="l" defTabSz="6831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4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Hier steht der Titel Ihrer Präsentation. In drei Zeilen</a:t>
            </a:r>
          </a:p>
        </p:txBody>
      </p:sp>
      <p:sp>
        <p:nvSpPr>
          <p:cNvPr id="27" name="Textplatzhalter 2" descr="Platzhalter für eine Subheadline." title="Subheadlineplatzhalter"/>
          <p:cNvSpPr>
            <a:spLocks noGrp="1"/>
          </p:cNvSpPr>
          <p:nvPr>
            <p:ph type="body" sz="quarter" idx="16" hasCustomPrompt="1"/>
          </p:nvPr>
        </p:nvSpPr>
        <p:spPr>
          <a:xfrm>
            <a:off x="67237" y="3718567"/>
            <a:ext cx="3092918" cy="6684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lIns="270000" tIns="72000" rIns="270000" bIns="180000">
            <a:spAutoFit/>
          </a:bodyPr>
          <a:lstStyle>
            <a:lvl1pPr marL="0" indent="0">
              <a:buNone/>
              <a:defRPr sz="1345" baseline="0"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nutzbar für zusätzliche Informationen.</a:t>
            </a:r>
          </a:p>
        </p:txBody>
      </p:sp>
      <p:sp>
        <p:nvSpPr>
          <p:cNvPr id="30" name="Bildplatzhalter 28" descr="Dienststellenlogo." title="Dienststellenlogo"/>
          <p:cNvSpPr>
            <a:spLocks noGrp="1"/>
          </p:cNvSpPr>
          <p:nvPr>
            <p:ph type="pic" sz="quarter" idx="18" hasCustomPrompt="1"/>
          </p:nvPr>
        </p:nvSpPr>
        <p:spPr>
          <a:xfrm>
            <a:off x="67237" y="6181816"/>
            <a:ext cx="1164551" cy="5880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97" baseline="0"/>
            </a:lvl1pPr>
          </a:lstStyle>
          <a:p>
            <a:r>
              <a:rPr lang="de-DE" dirty="0"/>
              <a:t>Agenturlogo einfügen</a:t>
            </a:r>
          </a:p>
        </p:txBody>
      </p:sp>
    </p:spTree>
    <p:extLst>
      <p:ext uri="{BB962C8B-B14F-4D97-AF65-F5344CB8AC3E}">
        <p14:creationId xmlns:p14="http://schemas.microsoft.com/office/powerpoint/2010/main" val="300923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0774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4D45E22-F0B0-421E-86A3-568420F9E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D2C9F8-56E9-4073-97A5-87E8C9CD1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953" y="2240135"/>
            <a:ext cx="6453188" cy="1541292"/>
          </a:xfrm>
        </p:spPr>
        <p:txBody>
          <a:bodyPr anchor="t"/>
          <a:lstStyle>
            <a:lvl1pPr algn="l">
              <a:defRPr sz="3975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D4B1FE5-3ABB-4807-936C-25A69474A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953" y="3981447"/>
            <a:ext cx="6453188" cy="1541292"/>
          </a:xfrm>
        </p:spPr>
        <p:txBody>
          <a:bodyPr/>
          <a:lstStyle>
            <a:lvl1pPr marL="0" indent="0" algn="l">
              <a:buNone/>
              <a:defRPr sz="1950" b="1" cap="all" spc="165" baseline="0">
                <a:solidFill>
                  <a:schemeClr val="accent2"/>
                </a:solidFill>
                <a:latin typeface="+mj-lt"/>
              </a:defRPr>
            </a:lvl1pPr>
            <a:lvl2pPr marL="342897" indent="0" algn="ctr">
              <a:buNone/>
              <a:defRPr sz="1500"/>
            </a:lvl2pPr>
            <a:lvl3pPr marL="685793" indent="0" algn="ctr">
              <a:buNone/>
              <a:defRPr sz="1350"/>
            </a:lvl3pPr>
            <a:lvl4pPr marL="1028690" indent="0" algn="ctr">
              <a:buNone/>
              <a:defRPr sz="1200"/>
            </a:lvl4pPr>
            <a:lvl5pPr marL="1371587" indent="0" algn="ctr">
              <a:buNone/>
              <a:defRPr sz="1200"/>
            </a:lvl5pPr>
            <a:lvl6pPr marL="1714484" indent="0" algn="ctr">
              <a:buNone/>
              <a:defRPr sz="1200"/>
            </a:lvl6pPr>
            <a:lvl7pPr marL="2057380" indent="0" algn="ctr">
              <a:buNone/>
              <a:defRPr sz="1200"/>
            </a:lvl7pPr>
            <a:lvl8pPr marL="2400276" indent="0" algn="ctr">
              <a:buNone/>
              <a:defRPr sz="1200"/>
            </a:lvl8pPr>
            <a:lvl9pPr marL="274317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472FA8-6655-4BFC-A9C4-B57F73B8CCD3}"/>
              </a:ext>
            </a:extLst>
          </p:cNvPr>
          <p:cNvSpPr txBox="1"/>
          <p:nvPr userDrawn="1"/>
        </p:nvSpPr>
        <p:spPr>
          <a:xfrm>
            <a:off x="386956" y="6564274"/>
            <a:ext cx="6453188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sz="525" b="0" i="0" dirty="0">
                <a:solidFill>
                  <a:schemeClr val="tx1"/>
                </a:solidFill>
                <a:latin typeface="Segoe UI" panose="020B0502040204020203" pitchFamily="34" charset="0"/>
              </a:rPr>
              <a:t>© IHK Chemnitz  </a:t>
            </a:r>
            <a:r>
              <a:rPr lang="de-DE" sz="525" b="1" i="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de-DE" sz="525" b="0" i="0" dirty="0">
                <a:solidFill>
                  <a:schemeClr val="tx1"/>
                </a:solidFill>
                <a:latin typeface="Segoe UI" panose="020B0502040204020203" pitchFamily="34" charset="0"/>
              </a:rPr>
              <a:t>  00.00.2022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6F03EC-AEF7-5EA4-4918-CE54D829A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953" y="447200"/>
            <a:ext cx="1743818" cy="4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96F9A0-1061-4E88-BFFB-23ECE65A9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CD856D38-D420-0F4B-BFB3-6FDC57E8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145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CDC1A-DBEC-45B7-820F-C78D834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96F9A0-1061-4E88-BFFB-23ECE65A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2" y="2391728"/>
            <a:ext cx="3897512" cy="3986213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B5D8989-936B-4D12-95CC-E4FFB7E6EC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9536" y="2391728"/>
            <a:ext cx="3897512" cy="3986213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542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CDC1A-DBEC-45B7-820F-C78D834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96F9A0-1061-4E88-BFFB-23ECE65A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2" y="2391728"/>
            <a:ext cx="3897512" cy="3986213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40978ED-AC74-4336-88E9-A9CB2AC7D4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536" y="2391728"/>
            <a:ext cx="3897512" cy="39862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023ABE0-0D0E-4A61-3780-A4ACDAA0DD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981207" y="4275536"/>
            <a:ext cx="3982215" cy="243167"/>
          </a:xfrm>
          <a:noFill/>
        </p:spPr>
        <p:txBody>
          <a:bodyPr wrap="square" lIns="108000" tIns="108000" rIns="0">
            <a:noAutofit/>
          </a:bodyPr>
          <a:lstStyle>
            <a:lvl1pPr marL="0" indent="0">
              <a:spcBef>
                <a:spcPts val="0"/>
              </a:spcBef>
              <a:buNone/>
              <a:defRPr lang="de-DE" sz="75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3766919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CDC1A-DBEC-45B7-820F-C78D834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40978ED-AC74-4336-88E9-A9CB2AC7D4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536" y="2391728"/>
            <a:ext cx="3897512" cy="39862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C6757506-2EC1-87B3-6F43-C228A86D98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981207" y="4275536"/>
            <a:ext cx="3982215" cy="243167"/>
          </a:xfrm>
          <a:noFill/>
        </p:spPr>
        <p:txBody>
          <a:bodyPr wrap="square" lIns="108000" tIns="108000" rIns="0">
            <a:noAutofit/>
          </a:bodyPr>
          <a:lstStyle>
            <a:lvl1pPr marL="0" indent="0">
              <a:spcBef>
                <a:spcPts val="0"/>
              </a:spcBef>
              <a:buNone/>
              <a:defRPr lang="de-DE" sz="75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 dirty="0"/>
              <a:t>Bildnachweis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BDA6B664-4386-14B8-86AA-D1EA5146B9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5556" y="2392085"/>
            <a:ext cx="3897512" cy="39862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F498350F-07FB-E894-8BDD-5B5E7657FC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-1302773" y="4275893"/>
            <a:ext cx="3982215" cy="243167"/>
          </a:xfrm>
          <a:noFill/>
        </p:spPr>
        <p:txBody>
          <a:bodyPr wrap="square" lIns="108000" tIns="108000" rIns="0">
            <a:noAutofit/>
          </a:bodyPr>
          <a:lstStyle>
            <a:lvl1pPr marL="0" indent="0">
              <a:spcBef>
                <a:spcPts val="0"/>
              </a:spcBef>
              <a:buNone/>
              <a:defRPr lang="de-DE" sz="75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33948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CDC1A-DBEC-45B7-820F-C78D834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BDA6B664-4386-14B8-86AA-D1EA5146B9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5556" y="2392085"/>
            <a:ext cx="6264585" cy="3986213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F498350F-07FB-E894-8BDD-5B5E7657FC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-1302773" y="4275893"/>
            <a:ext cx="3982215" cy="243167"/>
          </a:xfrm>
          <a:noFill/>
        </p:spPr>
        <p:txBody>
          <a:bodyPr wrap="square" lIns="108000" tIns="108000" rIns="0">
            <a:noAutofit/>
          </a:bodyPr>
          <a:lstStyle>
            <a:lvl1pPr marL="0" indent="0">
              <a:spcBef>
                <a:spcPts val="0"/>
              </a:spcBef>
              <a:buNone/>
              <a:defRPr lang="de-DE" sz="750" dirty="0" smtClean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de-DE" dirty="0"/>
              <a:t>Bildnachweis</a:t>
            </a:r>
          </a:p>
        </p:txBody>
      </p:sp>
    </p:spTree>
    <p:extLst>
      <p:ext uri="{BB962C8B-B14F-4D97-AF65-F5344CB8AC3E}">
        <p14:creationId xmlns:p14="http://schemas.microsoft.com/office/powerpoint/2010/main" val="1997834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chart-Pikt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7810EEEE-FCD2-6326-03C2-E8F0262746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40141" y="2406015"/>
            <a:ext cx="1917000" cy="2300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 dirty="0"/>
              <a:t>Piktogramm durch Klicken auf Symbol hinzufügen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EDED0E35-5FAF-6E2D-E821-FED52F992F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61243" y="2924415"/>
            <a:ext cx="1485000" cy="17820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 dirty="0"/>
              <a:t>Piktogramm durch Klicken auf Symbol hinzufügen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C707BE6-115E-096C-571F-B55EF5777851}"/>
              </a:ext>
            </a:extLst>
          </p:cNvPr>
          <p:cNvSpPr txBox="1">
            <a:spLocks/>
          </p:cNvSpPr>
          <p:nvPr userDrawn="1"/>
        </p:nvSpPr>
        <p:spPr>
          <a:xfrm>
            <a:off x="3006329" y="5208247"/>
            <a:ext cx="945000" cy="677480"/>
          </a:xfrm>
          <a:prstGeom prst="rect">
            <a:avLst/>
          </a:prstGeom>
        </p:spPr>
        <p:txBody>
          <a:bodyPr/>
          <a:lstStyle>
            <a:lvl1pPr marL="360363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5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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­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40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350" b="1" dirty="0">
                <a:latin typeface="+mj-lt"/>
              </a:rPr>
              <a:t>Größe S</a:t>
            </a:r>
          </a:p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050" dirty="0">
                <a:latin typeface="+mn-lt"/>
              </a:rPr>
              <a:t>(35 x 35mm)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21D3863-B04B-A931-F1B6-3F5AF59F7F43}"/>
              </a:ext>
            </a:extLst>
          </p:cNvPr>
          <p:cNvSpPr txBox="1">
            <a:spLocks/>
          </p:cNvSpPr>
          <p:nvPr userDrawn="1"/>
        </p:nvSpPr>
        <p:spPr>
          <a:xfrm>
            <a:off x="4661244" y="5208247"/>
            <a:ext cx="1484999" cy="677480"/>
          </a:xfrm>
          <a:prstGeom prst="rect">
            <a:avLst/>
          </a:prstGeom>
        </p:spPr>
        <p:txBody>
          <a:bodyPr/>
          <a:lstStyle>
            <a:lvl1pPr marL="360363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5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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­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40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350" b="1" dirty="0">
                <a:latin typeface="+mj-lt"/>
              </a:rPr>
              <a:t>Größe M</a:t>
            </a:r>
          </a:p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050" dirty="0">
                <a:latin typeface="+mn-lt"/>
              </a:rPr>
              <a:t>(55 x 55mm)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5B21BA1-9EB6-18F3-1273-9DFF206FCA89}"/>
              </a:ext>
            </a:extLst>
          </p:cNvPr>
          <p:cNvSpPr txBox="1">
            <a:spLocks/>
          </p:cNvSpPr>
          <p:nvPr userDrawn="1"/>
        </p:nvSpPr>
        <p:spPr>
          <a:xfrm>
            <a:off x="6856158" y="5208247"/>
            <a:ext cx="1900983" cy="677480"/>
          </a:xfrm>
          <a:prstGeom prst="rect">
            <a:avLst/>
          </a:prstGeom>
        </p:spPr>
        <p:txBody>
          <a:bodyPr/>
          <a:lstStyle>
            <a:lvl1pPr marL="360363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5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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3603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­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35401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350" b="1" dirty="0">
                <a:latin typeface="+mj-lt"/>
              </a:rPr>
              <a:t>Größe L </a:t>
            </a:r>
          </a:p>
          <a:p>
            <a:pPr marL="0" indent="0" algn="ctr">
              <a:lnSpc>
                <a:spcPts val="900"/>
              </a:lnSpc>
              <a:buFont typeface="Wingdings 2" panose="05020102010507070707" pitchFamily="18" charset="2"/>
              <a:buNone/>
            </a:pPr>
            <a:r>
              <a:rPr lang="de-DE" sz="1050" dirty="0">
                <a:latin typeface="+mn-lt"/>
              </a:rPr>
              <a:t>(71 x 71 mm)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814283A2-2EF4-F07B-19E5-1D9719A316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06329" y="3572415"/>
            <a:ext cx="945000" cy="11340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 dirty="0"/>
              <a:t>Piktogramm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78079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ktogramm-Chart Größ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93D84-61CB-E258-2913-E8A0FECA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3" y="2406016"/>
            <a:ext cx="6125765" cy="3971924"/>
          </a:xfr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id="{A3AC84BB-0147-002C-EF18-394F53F7B7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48714" y="2406015"/>
            <a:ext cx="1917000" cy="2300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 dirty="0"/>
              <a:t>Piktogramm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8549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ktogramm-Chart Größ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00A7117-53BE-F3F3-DF68-01C7236C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3" y="2406016"/>
            <a:ext cx="6265069" cy="2171699"/>
          </a:xfr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B986EE25-BB09-C4B0-F1C7-A070058ABD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5072" y="4595940"/>
            <a:ext cx="1485000" cy="17820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de-DE" dirty="0"/>
              <a:t>Piktogramm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3673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524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 mit IHK-B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7F056B6-7C89-79BC-934D-9875B7922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42" y="5623714"/>
            <a:ext cx="3542858" cy="123428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96F9A0-1061-4E88-BFFB-23ECE65A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5" y="2391729"/>
            <a:ext cx="6265069" cy="3306290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CD856D38-D420-0F4B-BFB3-6FDC57E8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910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 B mit IHK-B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0FA72C5-05CD-6722-2ABA-C3820E541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42" y="5623714"/>
            <a:ext cx="3542858" cy="12342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8CDC1A-DBEC-45B7-820F-C78D8343A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96F9A0-1061-4E88-BFFB-23ECE65A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72" y="2391728"/>
            <a:ext cx="3897512" cy="3986213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B5D8989-936B-4D12-95CC-E4FFB7E6EC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59536" y="2391728"/>
            <a:ext cx="3897512" cy="3245549"/>
          </a:xfrm>
        </p:spPr>
        <p:txBody>
          <a:bodyPr/>
          <a:lstStyle>
            <a:lvl1pPr>
              <a:defRPr b="0" i="0">
                <a:latin typeface="Segoe UI" panose="020B0502040204020203" pitchFamily="34" charset="0"/>
              </a:defRPr>
            </a:lvl1pPr>
            <a:lvl2pPr>
              <a:defRPr b="0" i="0">
                <a:latin typeface="Segoe UI" panose="020B0502040204020203" pitchFamily="34" charset="0"/>
              </a:defRPr>
            </a:lvl2pPr>
            <a:lvl3pPr>
              <a:defRPr b="0" i="0">
                <a:latin typeface="Segoe UI" panose="020B0502040204020203" pitchFamily="34" charset="0"/>
              </a:defRPr>
            </a:lvl3pPr>
            <a:lvl4pPr>
              <a:defRPr b="0" i="0">
                <a:latin typeface="Segoe UI" panose="020B0502040204020203" pitchFamily="34" charset="0"/>
              </a:defRPr>
            </a:lvl4pPr>
            <a:lvl5pPr>
              <a:defRPr b="0" i="0">
                <a:latin typeface="Segoe UI" panose="020B05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4821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010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B2876166-B441-F011-C2FF-4B217DB7D5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5072" y="2391728"/>
            <a:ext cx="4130875" cy="33047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CB2B51-07AA-6158-7AA4-9C4492B9A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4429" y="4911892"/>
            <a:ext cx="229281" cy="2751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9E4D1BA-5495-B5FB-C5D0-1FE45D7AB3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4429" y="5395037"/>
            <a:ext cx="229282" cy="200458"/>
          </a:xfrm>
          <a:prstGeom prst="rect">
            <a:avLst/>
          </a:prstGeom>
        </p:spPr>
      </p:pic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C7E4324D-B4B4-D7BA-6E7C-088F68D3E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14428" y="3684697"/>
            <a:ext cx="3884948" cy="53393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b="1"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42607993-8D10-954B-734C-1DD84D1925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428" y="4236654"/>
            <a:ext cx="3884948" cy="5339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AA471A8-AF75-F61A-9F58-3808AADA44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1920" y="4874114"/>
            <a:ext cx="3527456" cy="34847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Telefon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354A77A1-449A-2CA8-EC09-75558AF192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1920" y="5326117"/>
            <a:ext cx="3527456" cy="34847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61716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nsprechpartner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CE534A2B-AAFE-6C3B-7D4C-EAF029A599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5072" y="2391728"/>
            <a:ext cx="2371070" cy="189685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C6FDBD-5631-AC7F-FAF3-FC9C9972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073" y="5111626"/>
            <a:ext cx="160733" cy="192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127D375-AE58-735E-FCB7-17E425FFAB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2" y="5456144"/>
            <a:ext cx="160734" cy="140528"/>
          </a:xfrm>
          <a:prstGeom prst="rect">
            <a:avLst/>
          </a:prstGeom>
        </p:spPr>
      </p:pic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4D37500E-4847-AC34-440F-FE79102BF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073" y="4369427"/>
            <a:ext cx="3996928" cy="29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b="1"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E72DA258-73DF-F570-BF08-71253D4013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073" y="4652663"/>
            <a:ext cx="3996928" cy="29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0B7A428E-4CF9-E30E-B0CB-659028C9E3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679" y="5050058"/>
            <a:ext cx="3718321" cy="2916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Telefon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179571C3-C32F-5AD8-0C5E-6A7ACB0B29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679" y="5368982"/>
            <a:ext cx="3718321" cy="2916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E-Mail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AB22ABAB-39B4-EC72-84B7-A27DF3FA7DA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7072" y="2391728"/>
            <a:ext cx="2371070" cy="189685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DEAF2F-5EB5-B81A-BEAA-7F0B39398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7073" y="5111626"/>
            <a:ext cx="160733" cy="19288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C12B80-DDD6-0BE0-2E44-54AA06CB7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7072" y="5456144"/>
            <a:ext cx="160734" cy="140528"/>
          </a:xfrm>
          <a:prstGeom prst="rect">
            <a:avLst/>
          </a:prstGeom>
        </p:spPr>
      </p:pic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5C19F24A-4F97-C091-FDC7-DA34CF5572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7073" y="4369427"/>
            <a:ext cx="3852302" cy="291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b="1"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3519BEC-201B-EF81-D47C-45F767A171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7073" y="4652663"/>
            <a:ext cx="3852302" cy="29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E7F8795C-B762-8684-43CC-5379B7829F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25679" y="5050058"/>
            <a:ext cx="3573696" cy="2916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Telefon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E33CC37C-6924-CE00-9252-ED044A7657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5679" y="5368982"/>
            <a:ext cx="3573696" cy="2916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94558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 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9E42C-4DE7-4CE0-A2CE-59B1D86E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39AF349-BDE5-5063-F2F3-3454B22893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074" y="3618923"/>
            <a:ext cx="229281" cy="2751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B34F071-16FE-3293-BD01-766F3E89A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5073" y="4102067"/>
            <a:ext cx="229282" cy="200458"/>
          </a:xfrm>
          <a:prstGeom prst="rect">
            <a:avLst/>
          </a:prstGeom>
        </p:spPr>
      </p:pic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03B0EDC7-0B69-EBC8-4124-A105DA4D89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072" y="2391728"/>
            <a:ext cx="8181975" cy="53393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b="1"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CB138BC1-92E0-B6F2-1934-0813782A1C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072" y="2943685"/>
            <a:ext cx="8181975" cy="5339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ABC4058-2805-3B08-6811-4D7810C66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2564" y="3581144"/>
            <a:ext cx="7824484" cy="34847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Telefon</a:t>
            </a:r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DDE93CC6-333C-B0DF-34EE-85B01D64F9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564" y="4033147"/>
            <a:ext cx="7824484" cy="348474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b="0">
                <a:latin typeface="+mn-lt"/>
              </a:defRPr>
            </a:lvl1pPr>
          </a:lstStyle>
          <a:p>
            <a:pPr lvl="0"/>
            <a:r>
              <a:rPr lang="de-DE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58631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3C6943-B16C-42F1-B2F0-07BF3CD3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75" y="1220724"/>
            <a:ext cx="6265069" cy="8967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8D28D6-C8B6-492C-ADB9-85B27D29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075" y="2391728"/>
            <a:ext cx="6265069" cy="3986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1046F9A-47E9-4ADC-996E-BD5AB1839C68}"/>
              </a:ext>
            </a:extLst>
          </p:cNvPr>
          <p:cNvSpPr txBox="1"/>
          <p:nvPr userDrawn="1"/>
        </p:nvSpPr>
        <p:spPr>
          <a:xfrm>
            <a:off x="386956" y="6564274"/>
            <a:ext cx="6453188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sz="525" b="0" i="0" dirty="0">
                <a:solidFill>
                  <a:schemeClr val="tx1"/>
                </a:solidFill>
                <a:latin typeface="Segoe UI" panose="020B0502040204020203" pitchFamily="34" charset="0"/>
              </a:rPr>
              <a:t>© IHK Chemnitz  </a:t>
            </a:r>
            <a:r>
              <a:rPr lang="de-DE" sz="525" b="1" i="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de-DE" sz="525" b="0" i="0" dirty="0">
                <a:solidFill>
                  <a:schemeClr val="tx1"/>
                </a:solidFill>
                <a:latin typeface="Segoe UI" panose="020B0502040204020203" pitchFamily="34" charset="0"/>
              </a:rPr>
              <a:t>  00.00.2022  </a:t>
            </a:r>
            <a:r>
              <a:rPr lang="de-DE" sz="525" b="1" i="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de-DE" sz="525" b="0" i="0" dirty="0">
                <a:solidFill>
                  <a:schemeClr val="tx1"/>
                </a:solidFill>
                <a:latin typeface="Segoe UI" panose="020B0502040204020203" pitchFamily="34" charset="0"/>
              </a:rPr>
              <a:t>  Folie </a:t>
            </a:r>
            <a:fld id="{DFCCF30F-FB79-4C76-A7B3-E183ACC4DC7B}" type="slidenum">
              <a:rPr lang="de-DE" sz="525" b="0" i="0" smtClean="0">
                <a:solidFill>
                  <a:schemeClr val="tx1"/>
                </a:solidFill>
                <a:latin typeface="Segoe UI" panose="020B0502040204020203" pitchFamily="34" charset="0"/>
              </a:rPr>
              <a:t>‹Nr.›</a:t>
            </a:fld>
            <a:endParaRPr lang="de-DE" sz="525" b="0" i="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B72E84-A52C-ADF9-B49B-175ED0108F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955" y="447199"/>
            <a:ext cx="1307862" cy="34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2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sldNum="0" hdr="0" ftr="0" dt="0"/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975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36944" indent="-336944" algn="l" defTabSz="68579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Font typeface="Wingdings 2" panose="05020102010507070707" pitchFamily="18" charset="2"/>
        <a:buChar char=""/>
        <a:defRPr sz="1650" b="0" i="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73887" indent="-336944" algn="l" defTabSz="68579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Font typeface="Wingdings 2" panose="05020102010507070707" pitchFamily="18" charset="2"/>
        <a:buChar char=""/>
        <a:defRPr sz="1650" b="0" i="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1006069" indent="-332182" algn="l" defTabSz="68579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Font typeface="Wingdings 2" panose="05020102010507070707" pitchFamily="18" charset="2"/>
        <a:buChar char=""/>
        <a:defRPr sz="1650" b="0" i="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343012" indent="-336944" algn="l" defTabSz="68579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Font typeface="Wingdings 2" panose="05020102010507070707" pitchFamily="18" charset="2"/>
        <a:buChar char=""/>
        <a:defRPr sz="1650" b="0" i="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679956" indent="-336944" algn="l" defTabSz="68579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Font typeface="Wingdings 2" panose="05020102010507070707" pitchFamily="18" charset="2"/>
        <a:buChar char=""/>
        <a:defRPr sz="1650" b="0" i="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1885931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5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1" indent="-171448" algn="l" defTabSz="68579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4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8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2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74">
          <p15:clr>
            <a:srgbClr val="F26B43"/>
          </p15:clr>
        </p15:guide>
        <p15:guide id="2" pos="5745">
          <p15:clr>
            <a:srgbClr val="F26B43"/>
          </p15:clr>
        </p15:guide>
        <p15:guide id="3" pos="325">
          <p15:clr>
            <a:srgbClr val="F26B43"/>
          </p15:clr>
        </p15:guide>
        <p15:guide id="4" pos="483">
          <p15:clr>
            <a:srgbClr val="F26B43"/>
          </p15:clr>
        </p15:guide>
        <p15:guide id="5" pos="7355">
          <p15:clr>
            <a:srgbClr val="F26B43"/>
          </p15:clr>
        </p15:guide>
        <p15:guide id="6" orient="horz" pos="4464">
          <p15:clr>
            <a:srgbClr val="F26B43"/>
          </p15:clr>
        </p15:guide>
        <p15:guide id="7" orient="horz" pos="3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13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8.emf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mf.de/DE/Themen/Integration/ZugewanderteTeilnehmende/JobBSK/job-bsk-node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emf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jpeg"/><Relationship Id="rId5" Type="http://schemas.openxmlformats.org/officeDocument/2006/relationships/image" Target="../media/image18.jpg"/><Relationship Id="rId10" Type="http://schemas.openxmlformats.org/officeDocument/2006/relationships/image" Target="../media/image13.jpeg"/><Relationship Id="rId4" Type="http://schemas.openxmlformats.org/officeDocument/2006/relationships/image" Target="../media/image8.emf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robert.freitag@chemnitz.ihk.de" TargetMode="External"/><Relationship Id="rId3" Type="http://schemas.openxmlformats.org/officeDocument/2006/relationships/hyperlink" Target="https://www.ihk.de/chemnitz/aus-und-weiterbildung/informationen-zur-ausbildung-und-umschulung/anlagen-info-ausbildung/anerkennung-von-berufsabschluessen-aus-dem-ausland-1910632" TargetMode="External"/><Relationship Id="rId7" Type="http://schemas.openxmlformats.org/officeDocument/2006/relationships/hyperlink" Target="https://www.dihk.de/assets/HIH_Praxisratgeber_Unternehmen_2023_11_13/HIH_Praxisratgeber_Unternehmen_2023_11_13.html" TargetMode="External"/><Relationship Id="rId2" Type="http://schemas.openxmlformats.org/officeDocument/2006/relationships/hyperlink" Target="https://www.ihk.de/chemnitz/standortpolitik/fachkraefte/schwerpunktthema-feg2-4683790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ihk.de/chemnitz/aus-und-weiterbildung/informationen-zur-ausbildung-und-umschulung/kompetenzfeststellung-nach-dem-konzept-der-zertifizierten-teilq-1906482" TargetMode="External"/><Relationship Id="rId5" Type="http://schemas.openxmlformats.org/officeDocument/2006/relationships/hyperlink" Target="https://www.ihk.de/chemnitz/servicemarken/ihk-service/wir-informieren-sie/videos/ihk-erklaerfilme/ihk-erklaerfilm-teilqualifikationen-4085968" TargetMode="External"/><Relationship Id="rId4" Type="http://schemas.openxmlformats.org/officeDocument/2006/relationships/hyperlink" Target="https://www.netzwerk-iq-sachsen.de/fachinformationszentren-zuwanderung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m.kahnt@fh-zwickau.de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-zwickau.de/Erfolgsgeschichten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mailto:m.kahnt@bic-zwickau.d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jpe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8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E7C6DCC-56A2-489B-98B3-562567AD9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119856"/>
              </p:ext>
            </p:extLst>
          </p:nvPr>
        </p:nvGraphicFramePr>
        <p:xfrm>
          <a:off x="3419872" y="764704"/>
          <a:ext cx="2664296" cy="305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9" name="CorelDRAW" r:id="rId5" imgW="2515901" imgH="2884530" progId="CorelDraw.Graphic.23">
                  <p:embed/>
                </p:oleObj>
              </mc:Choice>
              <mc:Fallback>
                <p:oleObj name="CorelDRAW" r:id="rId5" imgW="2515901" imgH="2884530" progId="CorelDraw.Graphic.23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E7C6DCC-56A2-489B-98B3-562567AD9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872" y="764704"/>
                        <a:ext cx="2664296" cy="3054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763688" y="4064529"/>
            <a:ext cx="61206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</a:t>
            </a:r>
          </a:p>
          <a:p>
            <a:pPr algn="ctr"/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1. Arbeitgeber-Symposium 2024</a:t>
            </a:r>
          </a:p>
          <a:p>
            <a:pPr algn="ctr"/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„Neue Wege entstehen beim Gehen!“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A2A629B-D21C-47EF-BCD6-1AB1C444CE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36493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0" name="CorelDRAW" r:id="rId7" imgW="654481" imgH="1315068" progId="CorelDraw.Graphic.23">
                  <p:embed/>
                </p:oleObj>
              </mc:Choice>
              <mc:Fallback>
                <p:oleObj name="CorelDRAW" r:id="rId7" imgW="654481" imgH="1315068" progId="CorelDraw.Graphic.23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FD60801-DDDB-477A-8F7B-3C52AE72C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EA127F1F-98D1-4083-A1E0-185061968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95B2DA-0594-4E1B-90C9-0D44576AE8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22FF208-2A16-4BAC-996D-D3A21AAC1C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FB073B-0F14-4765-87EC-36F6830D3B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CBF496B-F4DB-48A9-BF84-1152342790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8C34B40-B4A2-45BA-BC5F-DA981580E0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2F28AA-BE1F-46EB-953F-31D02A4846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A8F5D3E-8AB3-40D1-86C9-88B19879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78"/>
            <a:ext cx="9144000" cy="514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26BF76-9740-42D6-BEEC-0C44ED61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631"/>
            <a:ext cx="9144000" cy="52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790AB3-310F-48F0-945F-8174E50F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313"/>
            <a:ext cx="9144000" cy="51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8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D89724-6CED-4DBD-B775-5061B5590AE3}"/>
              </a:ext>
            </a:extLst>
          </p:cNvPr>
          <p:cNvSpPr txBox="1"/>
          <p:nvPr/>
        </p:nvSpPr>
        <p:spPr>
          <a:xfrm>
            <a:off x="1547664" y="1359932"/>
            <a:ext cx="68772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mit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Sprachbarrieren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Bildungswerk Sächsischer Wirtschaft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b="1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BAMF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Allg. Informationen, Hinweis Website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Ansprechpartnerin Frau Doris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Duzevic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Jobcenter Zwickau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Daniel Erler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(Sprachkurse)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3CEB9D15-A261-4811-B9E2-6BD024EA7D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9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6ACB5219-9D36-4F18-82AF-4D90679C6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50EDBB8-E08A-4B57-8410-648E36A696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BA6805A-CCA6-44AD-9A28-93790AD839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64AF0D-8249-40A2-9323-3711362216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58DEAA9-7CE0-48B6-88DC-1FE76DEBE0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EC3ADBC-2B05-487F-A914-A43C5BAB33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CBA46B1-0B95-4B95-AEDB-7B9F8D06EA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B619599-4B8A-42EF-AC22-C2BFA78EC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24" y="260648"/>
            <a:ext cx="7997551" cy="619268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E267824-E0CB-4594-999F-5D95A312EB4C}"/>
              </a:ext>
            </a:extLst>
          </p:cNvPr>
          <p:cNvSpPr/>
          <p:nvPr/>
        </p:nvSpPr>
        <p:spPr>
          <a:xfrm>
            <a:off x="662627" y="6381328"/>
            <a:ext cx="7818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u="sng" dirty="0">
                <a:hlinkClick r:id="rId3"/>
              </a:rPr>
              <a:t>https://www.bamf.de/DE/Themen/Integration/ZugewanderteTeilnehmende/JobBSK/job-bsk-node.html#</a:t>
            </a:r>
            <a:endParaRPr lang="de-DE" sz="1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90F4382-9BC0-4B54-AEB9-8926B31A2472}"/>
              </a:ext>
            </a:extLst>
          </p:cNvPr>
          <p:cNvSpPr/>
          <p:nvPr/>
        </p:nvSpPr>
        <p:spPr>
          <a:xfrm>
            <a:off x="3767995" y="1556792"/>
            <a:ext cx="4789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0C226A"/>
                </a:solidFill>
              </a:rPr>
              <a:t>Informationen zum Thema Sprachkurse finden Sie beim BAMF</a:t>
            </a:r>
          </a:p>
        </p:txBody>
      </p:sp>
    </p:spTree>
    <p:extLst>
      <p:ext uri="{BB962C8B-B14F-4D97-AF65-F5344CB8AC3E}">
        <p14:creationId xmlns:p14="http://schemas.microsoft.com/office/powerpoint/2010/main" val="32585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E46C66E-862D-498C-8DEA-7E331DC86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8315"/>
            <a:ext cx="9144000" cy="48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EFA547-C0FA-48BA-8C2B-C7E7A1B2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885"/>
            <a:ext cx="9144000" cy="48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A34E91-F25A-4C66-998B-A0827D0FB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934"/>
            <a:ext cx="9144000" cy="50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8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56EA23-E4F9-4E65-A3A4-5F960A6E9EFD}"/>
              </a:ext>
            </a:extLst>
          </p:cNvPr>
          <p:cNvSpPr/>
          <p:nvPr/>
        </p:nvSpPr>
        <p:spPr>
          <a:xfrm>
            <a:off x="1559226" y="1649783"/>
            <a:ext cx="6673622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Gibt es Berufsberatung oder berufsbegleitende </a:t>
            </a:r>
          </a:p>
          <a:p>
            <a:pPr algn="ctr"/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Weiterbildungsmöglichkeiten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Bundesagentur für Arbeit </a:t>
            </a:r>
          </a:p>
          <a:p>
            <a:pPr algn="ctr"/>
            <a:r>
              <a:rPr lang="de-DE" sz="240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Ivonne 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Schumann</a:t>
            </a:r>
          </a:p>
          <a:p>
            <a:pPr algn="ctr"/>
            <a:endParaRPr lang="de-DE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Bildungswerk Sächsischer Wirtschaft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Tina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22EAD64D-1694-4AE3-BBB0-D86EC944C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9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5EB1C672-5A83-478B-97DB-8275F13C34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F8F31A-28CA-4552-83E1-41C2B00ED9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BEEE2CF-B974-4CC7-A29E-24DDF07D7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1ED1CF0-AAC5-493D-8F2D-723E2443C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088F39A-BFD7-4398-B491-4343895091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20E55EA-C6E8-450A-911E-AF7C16122E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AD60E1F-F7E2-4A0C-8D16-7E5B41FAFC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 descr="Textplatzhalter für optionalen Text wie Thema/Version/Datum">
            <a:extLst>
              <a:ext uri="{FF2B5EF4-FFF2-40B4-BE49-F238E27FC236}">
                <a16:creationId xmlns:a16="http://schemas.microsoft.com/office/drawing/2014/main" id="{A3D12BC3-BF58-4666-844F-AA96BEF78E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18" y="971177"/>
            <a:ext cx="8068482" cy="184629"/>
          </a:xfrm>
        </p:spPr>
        <p:txBody>
          <a:bodyPr/>
          <a:lstStyle/>
          <a:p>
            <a:r>
              <a:rPr lang="de-DE" dirty="0"/>
              <a:t>Veranstaltung am 2. Mai 2024			</a:t>
            </a:r>
            <a:r>
              <a:rPr lang="de-DE"/>
              <a:t>			Berufsberaterin: Ivonne </a:t>
            </a:r>
            <a:r>
              <a:rPr lang="de-DE" dirty="0"/>
              <a:t>Schumann (i.V.)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30C51DC-EF19-4B99-A21A-BAA1AB8B4B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 b="5462"/>
          <a:stretch>
            <a:fillRect/>
          </a:stretch>
        </p:blipFill>
        <p:spPr>
          <a:xfrm>
            <a:off x="67237" y="455408"/>
            <a:ext cx="9077043" cy="5349856"/>
          </a:xfrm>
        </p:spPr>
      </p:pic>
      <p:sp>
        <p:nvSpPr>
          <p:cNvPr id="4" name="Titel 3" descr="Titelplatzhalter für den Titel der Präsentation">
            <a:extLst>
              <a:ext uri="{FF2B5EF4-FFF2-40B4-BE49-F238E27FC236}">
                <a16:creationId xmlns:a16="http://schemas.microsoft.com/office/drawing/2014/main" id="{A24342F5-FBB2-45AC-B43A-738F4117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8" y="2339088"/>
            <a:ext cx="3092918" cy="1742868"/>
          </a:xfrm>
        </p:spPr>
        <p:txBody>
          <a:bodyPr/>
          <a:lstStyle/>
          <a:p>
            <a:r>
              <a:rPr lang="de-DE" dirty="0"/>
              <a:t>Berufsberatung im Erwerbsleben – </a:t>
            </a:r>
            <a:r>
              <a:rPr lang="de-DE" b="0" dirty="0"/>
              <a:t>GEMEINSAM. Bringt weiter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3420F239-F7F0-4203-AA8E-E1ACB31D4E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r="62"/>
          <a:stretch>
            <a:fillRect/>
          </a:stretch>
        </p:blipFill>
        <p:spPr>
          <a:xfrm>
            <a:off x="323528" y="6102862"/>
            <a:ext cx="1840467" cy="588086"/>
          </a:xfrm>
        </p:spPr>
      </p:pic>
    </p:spTree>
    <p:extLst>
      <p:ext uri="{BB962C8B-B14F-4D97-AF65-F5344CB8AC3E}">
        <p14:creationId xmlns:p14="http://schemas.microsoft.com/office/powerpoint/2010/main" val="75802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8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907704" y="6093296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es so einfach wäre…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5A4307-8A56-44B0-9D9C-E83C2FE68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6216"/>
            <a:ext cx="5112568" cy="5715072"/>
          </a:xfrm>
          <a:prstGeom prst="rect">
            <a:avLst/>
          </a:prstGeom>
        </p:spPr>
      </p:pic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5B53F4E4-1AB2-4D0E-8646-FFC28BF7FC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9" name="CorelDRAW" r:id="rId6" imgW="654481" imgH="1315068" progId="CorelDraw.Graphic.23">
                  <p:embed/>
                </p:oleObj>
              </mc:Choice>
              <mc:Fallback>
                <p:oleObj name="CorelDRAW" r:id="rId6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291007E6-C614-4955-BC01-7C87B1A1A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4024D34-0D9B-4E8B-9F21-3AD860C596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01CA256-CE08-4266-A0B3-7C32AE630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CAC89B-5EAC-428C-8681-D765F1C128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D68DF44-9021-4625-BF36-8D14F7F122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9ACC873-6AC5-4B84-9F1F-F25A7A95DA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EEB6DF9-39AF-41CA-ABDF-EBFB8CC0F1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429AFB-6560-43A7-9236-D76C3F30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44"/>
            <a:ext cx="9144000" cy="53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93088D1-56EB-48F9-8D6A-C061F48B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702"/>
            <a:ext cx="9144000" cy="522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2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5AB7401-3CEF-49CB-8830-6C4AF117362D}"/>
              </a:ext>
            </a:extLst>
          </p:cNvPr>
          <p:cNvSpPr/>
          <p:nvPr/>
        </p:nvSpPr>
        <p:spPr>
          <a:xfrm>
            <a:off x="2267744" y="2672554"/>
            <a:ext cx="507222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Gibt es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finanzielle Unterstützung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Bundesagentur für Arbeit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Jörg Fischer</a:t>
            </a: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8E35DEB4-83D9-42A5-B7BA-D7D9A27DFB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13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BAB25E7A-8A26-4385-AE0B-AA5388174B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BF35F8E-88AC-4FC3-AC8F-7B26893E2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989FADC-FFDA-4A2D-8E41-75A649E6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D1AB268-BA6B-4E8B-8832-1D699AFA86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6102F11-D2B3-4B22-B4A9-D2A9533286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BAEF361-7EE1-4A79-87AA-4EA4BF6E9E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31381BA-E4C8-4DED-97FC-0409A319A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55F317C-67FD-4AC9-B56E-8C77BD3C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807"/>
            <a:ext cx="9144000" cy="512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5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6852B84-000F-4A7A-849F-002233D0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678"/>
            <a:ext cx="9144000" cy="51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3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62DBF7D-73A0-4BD8-9731-4946DE311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235"/>
            <a:ext cx="9144000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13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8E2C15-A0A5-42A8-BDFC-1DDE278D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086"/>
            <a:ext cx="9144000" cy="51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7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C07A38-32E8-4083-948F-2A79413F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871"/>
            <a:ext cx="9144000" cy="51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F48E8F2-F57C-4628-858A-50231EB5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270"/>
            <a:ext cx="9144000" cy="51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1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2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56EA23-E4F9-4E65-A3A4-5F960A6E9EFD}"/>
              </a:ext>
            </a:extLst>
          </p:cNvPr>
          <p:cNvSpPr/>
          <p:nvPr/>
        </p:nvSpPr>
        <p:spPr>
          <a:xfrm>
            <a:off x="2009413" y="1649783"/>
            <a:ext cx="5773247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ist es mit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Unterbringung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Bildungswerk Sächsischer Wirtschaft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Tina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A8AF6ABC-8446-4762-966D-51A43B6875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3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7F91E44C-EE38-46A7-8CA5-0CF0CA66F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2FE2F8F-5B4D-4B46-A93C-ED96F9A8A4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0ECB9EF-D58C-436F-B9D5-5702A66F6C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507E876-D332-422B-BD0D-96191AD335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1749B9F-5AFA-41AB-B3D3-883DE4A7C2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C33CDF1-34DB-4D2D-B286-5043B1252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08E489E-CE7D-4005-9E34-59FBE6C1DB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0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07837DE-9AF6-4F88-B1DB-A1A1BEFABB3A}"/>
              </a:ext>
            </a:extLst>
          </p:cNvPr>
          <p:cNvSpPr txBox="1"/>
          <p:nvPr/>
        </p:nvSpPr>
        <p:spPr>
          <a:xfrm>
            <a:off x="1187624" y="215044"/>
            <a:ext cx="7200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Übersicht Ansprechpartner /-innen</a:t>
            </a:r>
            <a:endParaRPr lang="de-DE" sz="2000" b="1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C226A"/>
              </a:solidFill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Bundesagentur für Arbeit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Fördermittel/ Finanzierung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Jörg Fischer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Geschäftsführer (operativ)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Stabilisierung der Beschäftigten im eigenen Berufsfeld und weiterführende Qualifikationen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Ivonne Schumann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Berufsberatung im Erwerbsleben 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 Potentiale in der Region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Daniela Schreier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IHK Regionalkammer Zwickau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Nachfolger/ -in und Existenzgründung/ Abgrenzung zur Handwerkskammer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Ina Burkhardt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Referentin Wirtschaftsförderung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Center Zwickau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Soziale Integration und Leistungsspektrum Welcome Center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Constanze Saller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Beraterin Welcome Center Region Zwickau</a:t>
            </a: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572E3B98-C11D-4C35-A244-3B9568FE2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55F981AE-3155-41A8-9DA4-021AD0448E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F4CACC1-A945-4104-8A99-BC6ECDFE25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D04E036-EDAA-4933-8302-B1B7C9744F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3F6B731-C77A-4E0E-9A19-1117BF1C2A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E9EFE5C-B7E8-46A6-9568-E69864773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09DED66-E8ED-4651-A36B-E648F8EA76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80520FC-4283-49A2-88E8-80D8D27B2F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56EA23-E4F9-4E65-A3A4-5F960A6E9EFD}"/>
              </a:ext>
            </a:extLst>
          </p:cNvPr>
          <p:cNvSpPr/>
          <p:nvPr/>
        </p:nvSpPr>
        <p:spPr>
          <a:xfrm>
            <a:off x="1935130" y="1649783"/>
            <a:ext cx="5921814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Nachfolger/ -in 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Existenzgründung/ 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Abgrenzung zur Handwerkskammer</a:t>
            </a:r>
          </a:p>
          <a:p>
            <a:pPr algn="ctr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IHK Regionalkammer Zwickau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Ina Burkhardt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F3135C2C-1553-4952-B7D3-9D489616545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7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F3135C2C-1553-4952-B7D3-9D4896165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EF0243D0-009F-463E-AEDA-7C36AA132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7E48857-83DC-4E87-8D2D-A0DC6A2A5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B72DB73-50A5-4AD5-AFF5-D72857D77C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0A3246E-98A8-42D4-B033-4EB6ACCC6C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DD5FA0F-542B-48E4-8046-9665782D9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66D883C-4835-4B7E-BFEA-E963FF74C6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73F785E-2BD8-4DA7-B513-A648A919DE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CA5B9C-AC9C-4F1F-B5F7-917FF932B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77" y="2184619"/>
            <a:ext cx="8309846" cy="3508533"/>
          </a:xfrm>
        </p:spPr>
        <p:txBody>
          <a:bodyPr/>
          <a:lstStyle/>
          <a:p>
            <a:r>
              <a:rPr lang="de-DE" dirty="0">
                <a:hlinkClick r:id="rId2"/>
              </a:rPr>
              <a:t>Beratungen zur Berufsanerkennung IHK-Berufe </a:t>
            </a:r>
            <a:br>
              <a:rPr lang="de-DE" dirty="0"/>
            </a:br>
            <a:r>
              <a:rPr lang="de-DE" dirty="0">
                <a:hlinkClick r:id="rId3"/>
              </a:rPr>
              <a:t>IHK FOSA</a:t>
            </a:r>
            <a:endParaRPr lang="de-DE" dirty="0"/>
          </a:p>
          <a:p>
            <a:r>
              <a:rPr lang="de-DE" dirty="0">
                <a:hlinkClick r:id="rId4"/>
              </a:rPr>
              <a:t>Zusammenarbeit mit Fachinformationszentrum Zuwanderung</a:t>
            </a:r>
            <a:endParaRPr lang="de-DE" dirty="0"/>
          </a:p>
          <a:p>
            <a:r>
              <a:rPr lang="de-DE" dirty="0">
                <a:hlinkClick r:id="rId5"/>
              </a:rPr>
              <a:t>Beratungen zu Teilqualifikationen</a:t>
            </a:r>
            <a:r>
              <a:rPr lang="de-DE" dirty="0"/>
              <a:t> , </a:t>
            </a:r>
            <a:r>
              <a:rPr lang="de-DE" dirty="0">
                <a:hlinkClick r:id="rId6"/>
              </a:rPr>
              <a:t>Kompetenzfeststellungen</a:t>
            </a:r>
            <a:endParaRPr lang="de-DE" dirty="0"/>
          </a:p>
          <a:p>
            <a:r>
              <a:rPr lang="de-DE" dirty="0">
                <a:hlinkClick r:id="rId7"/>
              </a:rPr>
              <a:t>Praxisratgeber: Wie die Einwanderung von Fachkräften in IHK-Berufe gelingt</a:t>
            </a:r>
            <a:endParaRPr lang="de-DE" dirty="0"/>
          </a:p>
          <a:p>
            <a:pPr marL="0" indent="0">
              <a:buNone/>
            </a:pPr>
            <a:r>
              <a:rPr lang="de-DE" b="1" u="sng" dirty="0"/>
              <a:t>Weitere Ansprechpartner: </a:t>
            </a:r>
          </a:p>
          <a:p>
            <a:pPr marL="0" indent="0">
              <a:buNone/>
            </a:pPr>
            <a:r>
              <a:rPr lang="de-DE" dirty="0"/>
              <a:t>Kristin Schreiter, Referentin Fachkräfte / Arbeitsmarkt, kristin.schreiter@chemnitz.ihk.de</a:t>
            </a:r>
          </a:p>
          <a:p>
            <a:pPr marL="0" indent="0">
              <a:buNone/>
            </a:pPr>
            <a:r>
              <a:rPr lang="de-DE" dirty="0"/>
              <a:t>Robert Freitag, </a:t>
            </a:r>
            <a:r>
              <a:rPr lang="de-DE" b="0" i="0" dirty="0">
                <a:solidFill>
                  <a:srgbClr val="003366"/>
                </a:solidFill>
                <a:effectLst/>
                <a:latin typeface="Source Sans Pro" panose="020B0503030403020204" pitchFamily="34" charset="0"/>
              </a:rPr>
              <a:t>Referent Industrie, </a:t>
            </a:r>
            <a:r>
              <a:rPr lang="de-DE" b="0" i="0" dirty="0">
                <a:solidFill>
                  <a:srgbClr val="003366"/>
                </a:solidFill>
                <a:effectLst/>
                <a:latin typeface="Source Sans Pro" panose="020B0503030403020204" pitchFamily="34" charset="0"/>
                <a:hlinkClick r:id="rId8"/>
              </a:rPr>
              <a:t>robert.freitag@chemnitz.ihk.de</a:t>
            </a:r>
            <a:endParaRPr lang="de-DE" b="0" i="0" dirty="0">
              <a:solidFill>
                <a:srgbClr val="003366"/>
              </a:solidFill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de-DE" dirty="0"/>
              <a:t>Antje Seltmann, Sachgebietsverantwortliche Informationsstelle Bildung</a:t>
            </a:r>
            <a:br>
              <a:rPr lang="de-DE" dirty="0"/>
            </a:br>
            <a:r>
              <a:rPr lang="de-DE" dirty="0"/>
              <a:t>antje.seltmann@chemnitz.ihk.de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95ABF0-235F-40FF-AAD0-377BFA73B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54" y="1619250"/>
            <a:ext cx="8652746" cy="747316"/>
          </a:xfrm>
        </p:spPr>
        <p:txBody>
          <a:bodyPr/>
          <a:lstStyle/>
          <a:p>
            <a:r>
              <a:rPr lang="de-DE" dirty="0"/>
              <a:t>Einblick in die Anerkennung von Abschlüssen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E9CEE36-051E-D165-63AE-821E1E757092}"/>
              </a:ext>
            </a:extLst>
          </p:cNvPr>
          <p:cNvSpPr txBox="1"/>
          <p:nvPr/>
        </p:nvSpPr>
        <p:spPr>
          <a:xfrm>
            <a:off x="944880" y="1059180"/>
            <a:ext cx="906780" cy="162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10000"/>
              </a:lnSpc>
            </a:pPr>
            <a:r>
              <a:rPr lang="de-DE" sz="450" dirty="0">
                <a:solidFill>
                  <a:prstClr val="black"/>
                </a:solidFill>
                <a:latin typeface="Segoe UI"/>
              </a:rPr>
              <a:t>Regionalkammer Zwickau</a:t>
            </a:r>
          </a:p>
        </p:txBody>
      </p:sp>
    </p:spTree>
    <p:extLst>
      <p:ext uri="{BB962C8B-B14F-4D97-AF65-F5344CB8AC3E}">
        <p14:creationId xmlns:p14="http://schemas.microsoft.com/office/powerpoint/2010/main" val="2326953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0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56EA23-E4F9-4E65-A3A4-5F960A6E9EFD}"/>
              </a:ext>
            </a:extLst>
          </p:cNvPr>
          <p:cNvSpPr/>
          <p:nvPr/>
        </p:nvSpPr>
        <p:spPr>
          <a:xfrm>
            <a:off x="2987824" y="1695067"/>
            <a:ext cx="3986027" cy="3847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 integrieren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(außerhalb der Arbeitszeit)?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Center Zwickau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Constanze Saller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Landkreis Zwickau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Hinweise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217C060F-C006-44C9-9B05-BF9F9C6A92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1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FD9FBBA7-35C4-408C-BC68-4DF0F60C8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375F0BA-7D81-4009-B646-1646AE3752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4354C49-3244-48C5-975A-6E828D526E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1AF1B9E-1367-484E-8959-88DCC5E99E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FF951B7-985E-474E-A398-C99A01D171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02D788F-C0D2-47FC-8647-39CECAFD2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52654AF-B584-44D7-B329-BA57E06F27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9F06DF6-7464-4F4C-3489-B420DE35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6331">
            <a:off x="6992013" y="590953"/>
            <a:ext cx="1704585" cy="5417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3B5E0A-50E0-CB2D-E8F5-08A22FC8086D}"/>
              </a:ext>
            </a:extLst>
          </p:cNvPr>
          <p:cNvSpPr txBox="1">
            <a:spLocks/>
          </p:cNvSpPr>
          <p:nvPr/>
        </p:nvSpPr>
        <p:spPr>
          <a:xfrm>
            <a:off x="146419" y="1234693"/>
            <a:ext cx="6658338" cy="2775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de-DE" sz="1846" dirty="0">
                <a:solidFill>
                  <a:schemeClr val="bg1">
                    <a:lumMod val="50000"/>
                  </a:schemeClr>
                </a:solidFill>
              </a:rPr>
              <a:t>… als zentrale Service- und  Anlaufstelle für Zuziehende aus dem In- und Ausland sowie für RückkehrerInnen mit viel-fältigen Informationen und Unterstützungsangeboten rund ums Thema ANKOMMEN</a:t>
            </a:r>
          </a:p>
          <a:p>
            <a:pPr marL="0" indent="0" algn="just">
              <a:buNone/>
            </a:pPr>
            <a:r>
              <a:rPr lang="de-DE" sz="1846" dirty="0">
                <a:solidFill>
                  <a:schemeClr val="bg1">
                    <a:lumMod val="50000"/>
                  </a:schemeClr>
                </a:solidFill>
              </a:rPr>
              <a:t>… Unterstützung regionaler Unternehmen bei der Personal-gewinnung und beim ANKOMMEN neuer MitarbeiterInnen</a:t>
            </a:r>
          </a:p>
          <a:p>
            <a:pPr marL="0" indent="0" algn="just">
              <a:buNone/>
            </a:pPr>
            <a:r>
              <a:rPr lang="de-DE" sz="1846" dirty="0">
                <a:solidFill>
                  <a:schemeClr val="bg1">
                    <a:lumMod val="50000"/>
                  </a:schemeClr>
                </a:solidFill>
              </a:rPr>
              <a:t>… Mitglied bei Allianz der offenen Willkommens- und Bleibe-kultur für ausländische Fachkräfte und faire Fachkräfte-migration im Landkreis Zwickau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334A83-9BC7-C587-4104-877E21845E21}"/>
              </a:ext>
            </a:extLst>
          </p:cNvPr>
          <p:cNvSpPr txBox="1"/>
          <p:nvPr/>
        </p:nvSpPr>
        <p:spPr>
          <a:xfrm rot="644957">
            <a:off x="2646582" y="3961511"/>
            <a:ext cx="3602193" cy="2138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Welcome Center Zwickau</a:t>
            </a:r>
          </a:p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Lessingstr. 4</a:t>
            </a:r>
          </a:p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08058 Zwickau</a:t>
            </a:r>
          </a:p>
          <a:p>
            <a:endParaRPr lang="de-DE" sz="1662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Telefon: 0375 21186327 </a:t>
            </a:r>
          </a:p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E-Mail: </a:t>
            </a:r>
            <a:r>
              <a:rPr lang="de-DE" sz="1662" u="sng" dirty="0">
                <a:solidFill>
                  <a:schemeClr val="accent1">
                    <a:lumMod val="50000"/>
                  </a:schemeClr>
                </a:solidFill>
              </a:rPr>
              <a:t>welcomecenter</a:t>
            </a:r>
            <a:r>
              <a:rPr lang="de-DE" sz="1662" u="sng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de-DE" sz="1662" u="sng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bic-zwickau.de</a:t>
            </a:r>
            <a:endParaRPr lang="de-DE" sz="1662" u="sng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www.region-zwickau.de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CF6186E-77D1-4486-98ED-F990FFD13AF9}"/>
              </a:ext>
            </a:extLst>
          </p:cNvPr>
          <p:cNvSpPr txBox="1">
            <a:spLocks/>
          </p:cNvSpPr>
          <p:nvPr/>
        </p:nvSpPr>
        <p:spPr>
          <a:xfrm>
            <a:off x="324827" y="667903"/>
            <a:ext cx="6479931" cy="9100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585" dirty="0">
                <a:solidFill>
                  <a:srgbClr val="0070C0"/>
                </a:solidFill>
              </a:rPr>
              <a:t>Welcome Centers der Region Zwickau</a:t>
            </a:r>
          </a:p>
        </p:txBody>
      </p:sp>
    </p:spTree>
    <p:extLst>
      <p:ext uri="{BB962C8B-B14F-4D97-AF65-F5344CB8AC3E}">
        <p14:creationId xmlns:p14="http://schemas.microsoft.com/office/powerpoint/2010/main" val="30815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B981BF-0192-4FA8-BE39-D4D69BD7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48246" y="6131170"/>
            <a:ext cx="2532185" cy="337038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de-DE"/>
            </a:defPPr>
            <a:lvl1pPr marL="0" algn="r" defTabSz="844083" rtl="0" eaLnBrk="1" latinLnBrk="0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4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083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6124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8165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0207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248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4289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33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5437B7-FAAA-4B59-86BF-4F61184F216E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D34514-E18B-4227-89EB-DD17F2620A3A}"/>
              </a:ext>
            </a:extLst>
          </p:cNvPr>
          <p:cNvSpPr txBox="1">
            <a:spLocks/>
          </p:cNvSpPr>
          <p:nvPr/>
        </p:nvSpPr>
        <p:spPr>
          <a:xfrm>
            <a:off x="263922" y="1072254"/>
            <a:ext cx="6376147" cy="739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70C0"/>
                </a:solidFill>
              </a:rPr>
              <a:t>Zwickau Region</a:t>
            </a:r>
          </a:p>
          <a:p>
            <a:endParaRPr lang="de-DE" sz="2400" dirty="0">
              <a:solidFill>
                <a:srgbClr val="0070C0"/>
              </a:solidFill>
            </a:endParaRPr>
          </a:p>
          <a:p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43AA775-02CB-4AB3-AF9E-24852A2D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3723" y="6131170"/>
            <a:ext cx="2532185" cy="337038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de-DE"/>
            </a:defPPr>
            <a:lvl1pPr marL="0" algn="l" defTabSz="844083" rtl="0" eaLnBrk="1" latinLnBrk="0" hangingPunct="1">
              <a:defRPr sz="110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2204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083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6124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8165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0207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248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4289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33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372DD1-3F85-40B2-8BB7-6FE511B73DB5}" type="datetime1">
              <a:rPr lang="de-DE" smtClean="0"/>
              <a:pPr/>
              <a:t>02.05.2024</a:t>
            </a:fld>
            <a:endParaRPr lang="de-DE"/>
          </a:p>
        </p:txBody>
      </p:sp>
      <p:pic>
        <p:nvPicPr>
          <p:cNvPr id="1026" name="Picture 2" descr="Liste der Wappen im Landkreis Zwickau">
            <a:extLst>
              <a:ext uri="{FF2B5EF4-FFF2-40B4-BE49-F238E27FC236}">
                <a16:creationId xmlns:a16="http://schemas.microsoft.com/office/drawing/2014/main" id="{10A8A35B-EDD3-1475-4FA1-1BC87C3F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91" y="1961222"/>
            <a:ext cx="2203478" cy="292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dkreis Zwickau - Wikipedia">
            <a:extLst>
              <a:ext uri="{FF2B5EF4-FFF2-40B4-BE49-F238E27FC236}">
                <a16:creationId xmlns:a16="http://schemas.microsoft.com/office/drawing/2014/main" id="{00317E90-D260-97D1-0E12-8DD385A14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3488"/>
            <a:ext cx="3856281" cy="385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DF3A51F-E7C7-BA2A-1372-AEEB5A46F8CA}"/>
              </a:ext>
            </a:extLst>
          </p:cNvPr>
          <p:cNvCxnSpPr>
            <a:cxnSpLocks/>
          </p:cNvCxnSpPr>
          <p:nvPr/>
        </p:nvCxnSpPr>
        <p:spPr>
          <a:xfrm flipV="1">
            <a:off x="2625805" y="2956467"/>
            <a:ext cx="1546842" cy="602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B6D40C0B-44BB-3F47-8F42-95D7E3A508E0}"/>
              </a:ext>
            </a:extLst>
          </p:cNvPr>
          <p:cNvSpPr txBox="1"/>
          <p:nvPr/>
        </p:nvSpPr>
        <p:spPr>
          <a:xfrm>
            <a:off x="5528927" y="5380115"/>
            <a:ext cx="2781523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50" dirty="0"/>
              <a:t>Quelle: https://vonortzuort.reisen/urlaub-in-zwickau/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41954C-8BA2-B5A7-371D-22179A184C44}"/>
              </a:ext>
            </a:extLst>
          </p:cNvPr>
          <p:cNvSpPr txBox="1"/>
          <p:nvPr/>
        </p:nvSpPr>
        <p:spPr>
          <a:xfrm>
            <a:off x="1235044" y="5380115"/>
            <a:ext cx="2781523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50" dirty="0"/>
              <a:t>Quelle: https://de-academic.com/dic.nsf/dewiki/867264</a:t>
            </a:r>
          </a:p>
        </p:txBody>
      </p:sp>
    </p:spTree>
    <p:extLst>
      <p:ext uri="{BB962C8B-B14F-4D97-AF65-F5344CB8AC3E}">
        <p14:creationId xmlns:p14="http://schemas.microsoft.com/office/powerpoint/2010/main" val="5567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2062CD-18E3-4A9E-B9A9-194A72F2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37B7-FAAA-4B59-86BF-4F61184F216E}" type="slidenum">
              <a:rPr lang="de-DE" smtClean="0"/>
              <a:t>35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8D8EF10-6279-4C57-86D7-CCA175CB0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27" y="5022365"/>
            <a:ext cx="782701" cy="9117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C89B06F-4CAC-4740-825D-FAF995A65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35094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4790B2-B7B6-416A-A57A-244713467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" y="5151431"/>
            <a:ext cx="1057630" cy="7827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9ABC886-97A2-4EB5-B839-E14F3DAD8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16168"/>
            <a:ext cx="6858000" cy="347067"/>
          </a:xfrm>
        </p:spPr>
        <p:txBody>
          <a:bodyPr>
            <a:normAutofit fontScale="62500" lnSpcReduction="20000"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deutsch| englisch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F80163-57D5-429C-9EB8-DC042872F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419758"/>
            <a:ext cx="6858000" cy="647841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0070C0"/>
                </a:solidFill>
              </a:rPr>
              <a:t>www.region-zwickau.de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84AF32-CD58-495F-B368-74153E99924F}"/>
              </a:ext>
            </a:extLst>
          </p:cNvPr>
          <p:cNvSpPr txBox="1"/>
          <p:nvPr/>
        </p:nvSpPr>
        <p:spPr>
          <a:xfrm rot="644957">
            <a:off x="6431787" y="2448344"/>
            <a:ext cx="2301681" cy="1384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Website der Region Zwickau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Welcome Center: 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www.region-zwickau.de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LEBEN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LERNEN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ARBEITEN</a:t>
            </a:r>
          </a:p>
          <a:p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ERHOLEN </a:t>
            </a:r>
          </a:p>
        </p:txBody>
      </p:sp>
    </p:spTree>
    <p:extLst>
      <p:ext uri="{BB962C8B-B14F-4D97-AF65-F5344CB8AC3E}">
        <p14:creationId xmlns:p14="http://schemas.microsoft.com/office/powerpoint/2010/main" val="427842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B981BF-0192-4FA8-BE39-D4D69BD7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48246" y="6131170"/>
            <a:ext cx="2532185" cy="3370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204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4083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6124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8165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0207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248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4289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76331" algn="l" defTabSz="844083" rtl="0" eaLnBrk="1" latinLnBrk="0" hangingPunct="1"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5437B7-FAAA-4B59-86BF-4F61184F216E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D34514-E18B-4227-89EB-DD17F2620A3A}"/>
              </a:ext>
            </a:extLst>
          </p:cNvPr>
          <p:cNvSpPr txBox="1">
            <a:spLocks/>
          </p:cNvSpPr>
          <p:nvPr/>
        </p:nvSpPr>
        <p:spPr>
          <a:xfrm>
            <a:off x="159503" y="1021311"/>
            <a:ext cx="8251429" cy="739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rgbClr val="0070C0"/>
                </a:solidFill>
                <a:hlinkClick r:id="rId3"/>
              </a:rPr>
              <a:t>www.region-zwickau.de/Erfolgsgeschichten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120B66A2-63A9-4C50-84D0-54F956AF841A}"/>
              </a:ext>
            </a:extLst>
          </p:cNvPr>
          <p:cNvSpPr txBox="1">
            <a:spLocks/>
          </p:cNvSpPr>
          <p:nvPr/>
        </p:nvSpPr>
        <p:spPr>
          <a:xfrm>
            <a:off x="319022" y="1646126"/>
            <a:ext cx="6166077" cy="32984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5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sz="165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B9A948-E357-33AD-87ED-F27AB33C6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44"/>
          <a:stretch/>
        </p:blipFill>
        <p:spPr>
          <a:xfrm>
            <a:off x="202290" y="1602434"/>
            <a:ext cx="3381321" cy="202461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92D0C5-3C7B-7085-74DB-94B3FD75A1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34"/>
          <a:stretch/>
        </p:blipFill>
        <p:spPr>
          <a:xfrm>
            <a:off x="5895753" y="2201417"/>
            <a:ext cx="3057354" cy="1750974"/>
          </a:xfrm>
          <a:prstGeom prst="rect">
            <a:avLst/>
          </a:prstGeom>
        </p:spPr>
      </p:pic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DEC6EA79-227E-57BE-74CE-6443E614A7FA}"/>
              </a:ext>
            </a:extLst>
          </p:cNvPr>
          <p:cNvSpPr/>
          <p:nvPr/>
        </p:nvSpPr>
        <p:spPr>
          <a:xfrm flipH="1">
            <a:off x="7005413" y="4022509"/>
            <a:ext cx="1885667" cy="772786"/>
          </a:xfrm>
          <a:prstGeom prst="wedgeRoundRectCallout">
            <a:avLst>
              <a:gd name="adj1" fmla="val -21851"/>
              <a:gd name="adj2" fmla="val -170047"/>
              <a:gd name="adj3" fmla="val 16667"/>
            </a:avLst>
          </a:prstGeom>
          <a:solidFill>
            <a:schemeClr val="accen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Softwareentwickler bei Pendix aus Indien</a:t>
            </a:r>
          </a:p>
        </p:txBody>
      </p:sp>
      <p:sp>
        <p:nvSpPr>
          <p:cNvPr id="22" name="Sprechblase: rechteckig mit abgerundeten Ecken 21">
            <a:extLst>
              <a:ext uri="{FF2B5EF4-FFF2-40B4-BE49-F238E27FC236}">
                <a16:creationId xmlns:a16="http://schemas.microsoft.com/office/drawing/2014/main" id="{1ACA93AA-AECA-A9FC-9323-7B0F711D1BB3}"/>
              </a:ext>
            </a:extLst>
          </p:cNvPr>
          <p:cNvSpPr/>
          <p:nvPr/>
        </p:nvSpPr>
        <p:spPr>
          <a:xfrm flipH="1">
            <a:off x="432751" y="3817267"/>
            <a:ext cx="2363622" cy="954314"/>
          </a:xfrm>
          <a:prstGeom prst="wedgeRoundRectCallout">
            <a:avLst>
              <a:gd name="adj1" fmla="val -42660"/>
              <a:gd name="adj2" fmla="val -94025"/>
              <a:gd name="adj3" fmla="val 16667"/>
            </a:avLst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Mitarbeiterin Schloss </a:t>
            </a:r>
            <a:r>
              <a:rPr lang="de-DE" sz="1200" dirty="0" err="1">
                <a:solidFill>
                  <a:schemeClr val="accent1">
                    <a:lumMod val="50000"/>
                  </a:schemeClr>
                </a:solidFill>
              </a:rPr>
              <a:t>Waldenburg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 als Rückkehrerin aus Erfurt/Bielefeld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638D493-B97A-E8D6-1120-9588E770B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199" y="4153020"/>
            <a:ext cx="2460038" cy="1987968"/>
          </a:xfrm>
          <a:prstGeom prst="rect">
            <a:avLst/>
          </a:prstGeom>
        </p:spPr>
      </p:pic>
      <p:sp>
        <p:nvSpPr>
          <p:cNvPr id="21" name="Sprechblase: rechteckig mit abgerundeten Ecken 20">
            <a:extLst>
              <a:ext uri="{FF2B5EF4-FFF2-40B4-BE49-F238E27FC236}">
                <a16:creationId xmlns:a16="http://schemas.microsoft.com/office/drawing/2014/main" id="{F50F76FC-B38E-94FD-69A9-7D5C7310AF9A}"/>
              </a:ext>
            </a:extLst>
          </p:cNvPr>
          <p:cNvSpPr/>
          <p:nvPr/>
        </p:nvSpPr>
        <p:spPr>
          <a:xfrm flipH="1">
            <a:off x="5649132" y="5076840"/>
            <a:ext cx="1775299" cy="772786"/>
          </a:xfrm>
          <a:prstGeom prst="wedgeRoundRectCallout">
            <a:avLst>
              <a:gd name="adj1" fmla="val 69892"/>
              <a:gd name="adj2" fmla="val -81147"/>
              <a:gd name="adj3" fmla="val 16667"/>
            </a:avLst>
          </a:prstGeom>
          <a:solidFill>
            <a:schemeClr val="accen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Englischdozentin aus Neuseeland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F3C9FA-1034-344A-1131-F7E443227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342" y="2022838"/>
            <a:ext cx="2078679" cy="1750974"/>
          </a:xfrm>
          <a:prstGeom prst="rect">
            <a:avLst/>
          </a:prstGeom>
        </p:spPr>
      </p:pic>
      <p:sp>
        <p:nvSpPr>
          <p:cNvPr id="7" name="Sprechblase: rechteckig mit abgerundeten Ecken 6">
            <a:extLst>
              <a:ext uri="{FF2B5EF4-FFF2-40B4-BE49-F238E27FC236}">
                <a16:creationId xmlns:a16="http://schemas.microsoft.com/office/drawing/2014/main" id="{C3C21115-A89B-7EAD-19B8-FDB946C93765}"/>
              </a:ext>
            </a:extLst>
          </p:cNvPr>
          <p:cNvSpPr/>
          <p:nvPr/>
        </p:nvSpPr>
        <p:spPr>
          <a:xfrm flipH="1">
            <a:off x="6443587" y="977619"/>
            <a:ext cx="2447493" cy="739378"/>
          </a:xfrm>
          <a:prstGeom prst="wedgeRoundRectCallout">
            <a:avLst>
              <a:gd name="adj1" fmla="val 82351"/>
              <a:gd name="adj2" fmla="val 103816"/>
              <a:gd name="adj3" fmla="val 16667"/>
            </a:avLst>
          </a:prstGeom>
          <a:solidFill>
            <a:schemeClr val="accen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Mitarbeiterin Stadtmission Zwickau e. V. aus der Ukraine</a:t>
            </a:r>
          </a:p>
        </p:txBody>
      </p:sp>
    </p:spTree>
    <p:extLst>
      <p:ext uri="{BB962C8B-B14F-4D97-AF65-F5344CB8AC3E}">
        <p14:creationId xmlns:p14="http://schemas.microsoft.com/office/powerpoint/2010/main" val="3832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C89B06F-4CAC-4740-825D-FAF995A65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770"/>
            <a:ext cx="9144000" cy="35094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4790B2-B7B6-416A-A57A-244713467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" y="5195787"/>
            <a:ext cx="1306278" cy="966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F80163-57D5-429C-9EB8-DC042872F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413" y="4366727"/>
            <a:ext cx="8389346" cy="595902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0070C0"/>
                </a:solidFill>
              </a:rPr>
              <a:t>Dienstleistungsansatz der Willkommensallianz der Region Zwickau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D321C6-20E4-A419-D146-52A3B0409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44" y="5392360"/>
            <a:ext cx="3310808" cy="5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24254" y="377062"/>
            <a:ext cx="7285892" cy="71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defTabSz="9572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72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72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72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7263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tabLst>
                <a:tab pos="1818588" algn="l"/>
              </a:tabLst>
            </a:pPr>
            <a:endParaRPr lang="de-DE" sz="1662" b="1" dirty="0">
              <a:solidFill>
                <a:srgbClr val="004D9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B2A613-9CC0-ED81-B9A7-929A6A4A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072" y="263769"/>
            <a:ext cx="4503856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9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AE5733-EA18-E983-8433-F84A15FE9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1" y="1185347"/>
            <a:ext cx="7519038" cy="50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3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0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07837DE-9AF6-4F88-B1DB-A1A1BEFABB3A}"/>
              </a:ext>
            </a:extLst>
          </p:cNvPr>
          <p:cNvSpPr txBox="1"/>
          <p:nvPr/>
        </p:nvSpPr>
        <p:spPr>
          <a:xfrm>
            <a:off x="1194012" y="404664"/>
            <a:ext cx="7200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Übersicht Ansprechpartner /-innen</a:t>
            </a:r>
            <a:endParaRPr lang="de-DE" sz="2000" b="1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solidFill>
                <a:srgbClr val="0C226A"/>
              </a:solidFill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Bildungswerk Sächsischer Wirtschaft 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Fachkräftegewinnung, Sprachkurse, Qualifikationen und Weiterbildungen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</a:t>
            </a:r>
            <a:r>
              <a:rPr lang="de-DE" sz="16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Fachleiter für Aus- und Weiterbildung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Tina </a:t>
            </a:r>
            <a:r>
              <a:rPr lang="de-DE" sz="16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Gebietsleiterin Vertrieb Zwickau-Westsachsen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Volkssolidarität Zwickauer Land e.V.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 Migrationsberatungsstelle für Erwachsenen (MBE) 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Heinz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Geschäftsführer 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Stephanie Kliemt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Mitarbeiterin Migrationsberatungsstelle (MBE)</a:t>
            </a:r>
          </a:p>
          <a:p>
            <a:pPr algn="just"/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Stiftung Soziale Dienste</a:t>
            </a:r>
          </a:p>
          <a:p>
            <a:pPr algn="just"/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Thema:</a:t>
            </a:r>
            <a:r>
              <a:rPr lang="de-DE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Migrationsberatungsstelle für Erwachsenen (IBS)/ Helferkreis zur sozialen Integration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Karsten Brückner</a:t>
            </a:r>
          </a:p>
          <a:p>
            <a:pPr algn="just"/>
            <a:r>
              <a:rPr lang="de-DE" sz="16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Vorstand </a:t>
            </a:r>
          </a:p>
          <a:p>
            <a:pPr algn="just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A17D57C5-5782-4DB7-90F0-747F5CC61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1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451CD9DE-84CC-42B9-95CA-2E2B5FD4C5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0DD2127-EF8E-4EDC-A66F-9422245E28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57A1EF0-B9F1-4801-95DF-A8F8E81D9A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B68980D-E0AF-4351-AA2E-530D2B5722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B8D9404-838E-49B0-B4C7-634A80E451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74FD2DF-BA85-4AD2-BE9B-DA624C826E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2098A87-839A-4B88-9628-84B565DDC4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7D7F22A7-08F0-D95A-008F-1007EFC49129}"/>
              </a:ext>
            </a:extLst>
          </p:cNvPr>
          <p:cNvSpPr txBox="1">
            <a:spLocks/>
          </p:cNvSpPr>
          <p:nvPr/>
        </p:nvSpPr>
        <p:spPr>
          <a:xfrm>
            <a:off x="463659" y="1868401"/>
            <a:ext cx="9706708" cy="4016620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9C9"/>
              </a:buClr>
              <a:buFont typeface="Wingdings" pitchFamily="2" charset="2"/>
              <a:buChar char="§"/>
              <a:defRPr lang="de-DE" kern="1200" dirty="0">
                <a:solidFill>
                  <a:srgbClr val="606060"/>
                </a:solidFill>
                <a:latin typeface="Arial" charset="0"/>
                <a:ea typeface="+mn-ea"/>
                <a:cs typeface="+mn-cs"/>
              </a:defRPr>
            </a:lvl1pPr>
            <a:lvl2pPr marL="539750" indent="-3587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→"/>
              <a:defRPr lang="de-DE" kern="1200" dirty="0">
                <a:solidFill>
                  <a:srgbClr val="606060"/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2154238" indent="-238125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de-DE" kern="1200" dirty="0">
                <a:solidFill>
                  <a:srgbClr val="606060"/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de-DE" sz="1662" dirty="0"/>
          </a:p>
          <a:p>
            <a:pPr marL="0" indent="0">
              <a:spcBef>
                <a:spcPts val="0"/>
              </a:spcBef>
              <a:buNone/>
            </a:pPr>
            <a:r>
              <a:rPr lang="de-DE" sz="1662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62" b="1" dirty="0">
                <a:solidFill>
                  <a:schemeClr val="bg1">
                    <a:lumMod val="50000"/>
                  </a:schemeClr>
                </a:solidFill>
              </a:rPr>
              <a:t>Region Zwickau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62" b="1" dirty="0">
                <a:solidFill>
                  <a:schemeClr val="bg1">
                    <a:lumMod val="50000"/>
                  </a:schemeClr>
                </a:solidFill>
              </a:rPr>
              <a:t>Welcome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62" dirty="0">
                <a:solidFill>
                  <a:schemeClr val="bg1">
                    <a:lumMod val="50000"/>
                  </a:schemeClr>
                </a:solidFill>
              </a:rPr>
              <a:t>Telefon: 0375 21186327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662" dirty="0">
                <a:hlinkClick r:id="rId2"/>
              </a:rPr>
              <a:t>welcomecenter@bic-zwickau.de</a:t>
            </a:r>
            <a:endParaRPr lang="de-DE" sz="1662" dirty="0"/>
          </a:p>
          <a:p>
            <a:pPr marL="0" indent="0">
              <a:spcBef>
                <a:spcPts val="0"/>
              </a:spcBef>
              <a:buNone/>
            </a:pPr>
            <a:endParaRPr lang="de-DE" sz="1662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3EA4B3-2BCB-1F8E-4797-A0AE1BDEA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92" y="3352836"/>
            <a:ext cx="2532185" cy="253218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6C1EF8-E4F9-87CC-A49E-41DCEEE8B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28" y="567416"/>
            <a:ext cx="2415713" cy="201365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5F264B3-8EB0-7267-05F6-3074F451DEF6}"/>
              </a:ext>
            </a:extLst>
          </p:cNvPr>
          <p:cNvSpPr txBox="1">
            <a:spLocks/>
          </p:cNvSpPr>
          <p:nvPr/>
        </p:nvSpPr>
        <p:spPr>
          <a:xfrm>
            <a:off x="463659" y="1280088"/>
            <a:ext cx="1129722" cy="1111060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sz="1846" dirty="0">
              <a:solidFill>
                <a:srgbClr val="0070C0"/>
              </a:solidFill>
            </a:endParaRPr>
          </a:p>
          <a:p>
            <a:endParaRPr lang="de-DE" sz="1846" dirty="0">
              <a:solidFill>
                <a:srgbClr val="0070C0"/>
              </a:solidFill>
            </a:endParaRPr>
          </a:p>
          <a:p>
            <a:r>
              <a:rPr lang="de-DE" sz="1846" u="sng" dirty="0">
                <a:solidFill>
                  <a:srgbClr val="0070C0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4027933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4B8C8C4-3958-4050-AC3A-2AD201D9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894"/>
            <a:ext cx="9144000" cy="58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97E4E3C-5DAF-47EE-9C06-9E012308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591"/>
            <a:ext cx="9144000" cy="59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0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4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8367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56EA23-E4F9-4E65-A3A4-5F960A6E9EFD}"/>
              </a:ext>
            </a:extLst>
          </p:cNvPr>
          <p:cNvSpPr/>
          <p:nvPr/>
        </p:nvSpPr>
        <p:spPr>
          <a:xfrm>
            <a:off x="1907704" y="1098322"/>
            <a:ext cx="623459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 integrieren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(außerhalb der Arbeitszeit)?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MBE Volkssolidarität Zwickauer Land e.V.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Heinz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Stephanie Kliemt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Stiftung Soziale Dienste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Karsten Brückner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Helferkreis Werdau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beteiligte Anwesende</a:t>
            </a:r>
          </a:p>
          <a:p>
            <a:pPr algn="ctr"/>
            <a:endParaRPr lang="de-DE" sz="12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5288E5D8-06BC-47FA-8482-A5D96F2DC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5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1A2848B3-5C95-4ECB-A0EC-456CE6E75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2090A9-2456-46FE-82ED-5F931075CB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90C1369-E05E-49A5-A55F-38BBF26377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F2A8159-532E-41E3-9961-495BA17EE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6F4E97F-E49C-4F80-9937-91C1D134A7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A26D7E0-FA03-4A7B-8AF8-B5086BDE4D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AEE4354-9D8B-4EF4-9AE6-9DEF475BC6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9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907704" y="1597113"/>
            <a:ext cx="6120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Fragen an die </a:t>
            </a:r>
          </a:p>
          <a:p>
            <a:pPr algn="ctr"/>
            <a:r>
              <a:rPr lang="de-DE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Experten?</a:t>
            </a:r>
          </a:p>
          <a:p>
            <a:pPr algn="ctr"/>
            <a:endParaRPr lang="de-DE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Separater Austausch</a:t>
            </a:r>
          </a:p>
          <a:p>
            <a:pPr algn="ctr"/>
            <a:r>
              <a:rPr lang="de-D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möglich!</a:t>
            </a:r>
          </a:p>
          <a:p>
            <a:pPr algn="ctr"/>
            <a:r>
              <a:rPr lang="de-DE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04C115EA-138C-4B05-998A-07893CE67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0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ECE513AC-43CA-48BE-8611-178C7D710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1937178-19E5-442F-BA4F-8FDFB9691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176199-89C7-4CE0-AB62-6EEAAE91B6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8D0F97B-0A77-465C-AEF4-F7384E4F94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3A17994-618D-414E-86C6-9922734CF7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97D7707-EE1F-4449-A497-1E276EBB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2EA7897-3810-4D85-A903-AA8160BEC8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1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2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35696" y="2731593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Dank!</a:t>
            </a:r>
          </a:p>
          <a:p>
            <a:pPr algn="ctr"/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F57C4EFA-D5AE-4CF8-BC6F-E6DE145CC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3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9D9B8C71-1FB4-49C8-BD82-FA6E9FBC3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CF28C15-DB26-4C94-B94D-185E99CBD1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D6916D-E89A-4FDB-9375-87CDC59AF1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6CA2A33-ACCE-41AC-8175-05BA0FCB92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F8F2C7C-527C-42E8-8481-7860CC1FCF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F71CD74-4E28-445C-873E-5C190318AA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3174443-6951-4691-8C8C-E322C8E1BD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4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8AEE5DA6-5DCD-4EC8-BBA3-DF8279FEE825}"/>
              </a:ext>
            </a:extLst>
          </p:cNvPr>
          <p:cNvSpPr txBox="1"/>
          <p:nvPr/>
        </p:nvSpPr>
        <p:spPr>
          <a:xfrm>
            <a:off x="1892072" y="1233951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07837DE-9AF6-4F88-B1DB-A1A1BEFABB3A}"/>
              </a:ext>
            </a:extLst>
          </p:cNvPr>
          <p:cNvSpPr txBox="1"/>
          <p:nvPr/>
        </p:nvSpPr>
        <p:spPr>
          <a:xfrm>
            <a:off x="3275856" y="305062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IST-Situation</a:t>
            </a:r>
            <a:endParaRPr lang="de-DE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4EBB87-F55C-49B6-8598-676EC133CD96}"/>
              </a:ext>
            </a:extLst>
          </p:cNvPr>
          <p:cNvSpPr txBox="1"/>
          <p:nvPr/>
        </p:nvSpPr>
        <p:spPr>
          <a:xfrm>
            <a:off x="1644374" y="563196"/>
            <a:ext cx="2949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ist es mit der Verfügbarkeit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qualifiziertem Personal/ Azubis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38ABB89-D13F-454F-A1AB-6873C6C9F83A}"/>
              </a:ext>
            </a:extLst>
          </p:cNvPr>
          <p:cNvSpPr txBox="1"/>
          <p:nvPr/>
        </p:nvSpPr>
        <p:spPr>
          <a:xfrm>
            <a:off x="6326534" y="2142533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Gibt es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finanzielle Unterstützung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76D8C5B-720C-4CF2-AEC6-EDF4E517224B}"/>
              </a:ext>
            </a:extLst>
          </p:cNvPr>
          <p:cNvSpPr txBox="1"/>
          <p:nvPr/>
        </p:nvSpPr>
        <p:spPr>
          <a:xfrm>
            <a:off x="4485163" y="191846"/>
            <a:ext cx="2744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mit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Sprachbarrieren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1B99DE2-13C3-4813-AE36-AE5B2878BE80}"/>
              </a:ext>
            </a:extLst>
          </p:cNvPr>
          <p:cNvSpPr txBox="1"/>
          <p:nvPr/>
        </p:nvSpPr>
        <p:spPr>
          <a:xfrm>
            <a:off x="6064845" y="3474287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sozial integrieren 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(außerhalb der Arbeitszeit)?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BC67A87-95E0-4974-B7E0-B3F0F8D86473}"/>
              </a:ext>
            </a:extLst>
          </p:cNvPr>
          <p:cNvSpPr txBox="1"/>
          <p:nvPr/>
        </p:nvSpPr>
        <p:spPr>
          <a:xfrm>
            <a:off x="5484935" y="5329375"/>
            <a:ext cx="324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Langwierige Prozesse bei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Anerkennung von Abschlüssen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055787D-F0F9-4B3E-8DA3-87A2C2934580}"/>
              </a:ext>
            </a:extLst>
          </p:cNvPr>
          <p:cNvSpPr txBox="1"/>
          <p:nvPr/>
        </p:nvSpPr>
        <p:spPr>
          <a:xfrm>
            <a:off x="765415" y="244418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ist es mit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Unterbringung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92122C8-79EE-4662-940E-E57DC7E856AB}"/>
              </a:ext>
            </a:extLst>
          </p:cNvPr>
          <p:cNvSpPr txBox="1"/>
          <p:nvPr/>
        </p:nvSpPr>
        <p:spPr>
          <a:xfrm>
            <a:off x="1008454" y="551404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Gibt berufsbegleitende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Weiterbildungsmöglichkeiten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CC0DE50-6528-4700-85AA-A593E4C35E40}"/>
              </a:ext>
            </a:extLst>
          </p:cNvPr>
          <p:cNvCxnSpPr>
            <a:cxnSpLocks/>
          </p:cNvCxnSpPr>
          <p:nvPr/>
        </p:nvCxnSpPr>
        <p:spPr>
          <a:xfrm flipV="1">
            <a:off x="5167258" y="2742697"/>
            <a:ext cx="1427858" cy="2101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A381C111-0D98-4710-9711-C57039245C20}"/>
              </a:ext>
            </a:extLst>
          </p:cNvPr>
          <p:cNvCxnSpPr>
            <a:cxnSpLocks/>
          </p:cNvCxnSpPr>
          <p:nvPr/>
        </p:nvCxnSpPr>
        <p:spPr>
          <a:xfrm flipV="1">
            <a:off x="4682396" y="1048875"/>
            <a:ext cx="430612" cy="195285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71DACC3-0098-42F4-83FC-05260DC73F79}"/>
              </a:ext>
            </a:extLst>
          </p:cNvPr>
          <p:cNvCxnSpPr>
            <a:cxnSpLocks/>
          </p:cNvCxnSpPr>
          <p:nvPr/>
        </p:nvCxnSpPr>
        <p:spPr>
          <a:xfrm flipH="1" flipV="1">
            <a:off x="3928354" y="2163699"/>
            <a:ext cx="533252" cy="8076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2C3C6541-34BC-4B5F-9754-F2769344F27B}"/>
              </a:ext>
            </a:extLst>
          </p:cNvPr>
          <p:cNvCxnSpPr>
            <a:cxnSpLocks/>
          </p:cNvCxnSpPr>
          <p:nvPr/>
        </p:nvCxnSpPr>
        <p:spPr>
          <a:xfrm flipH="1" flipV="1">
            <a:off x="3427632" y="2589352"/>
            <a:ext cx="697128" cy="4304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7E86C10-CB52-4980-99D0-1110591749F7}"/>
              </a:ext>
            </a:extLst>
          </p:cNvPr>
          <p:cNvCxnSpPr>
            <a:cxnSpLocks/>
          </p:cNvCxnSpPr>
          <p:nvPr/>
        </p:nvCxnSpPr>
        <p:spPr>
          <a:xfrm>
            <a:off x="5222429" y="3580998"/>
            <a:ext cx="1209238" cy="4527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B09D342-2C11-47C1-AFDB-6737F39FD149}"/>
              </a:ext>
            </a:extLst>
          </p:cNvPr>
          <p:cNvCxnSpPr>
            <a:cxnSpLocks/>
          </p:cNvCxnSpPr>
          <p:nvPr/>
        </p:nvCxnSpPr>
        <p:spPr>
          <a:xfrm>
            <a:off x="4968987" y="3652357"/>
            <a:ext cx="1111617" cy="15882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9F7B9D5D-9669-43B8-884A-1DDF66D93F5D}"/>
              </a:ext>
            </a:extLst>
          </p:cNvPr>
          <p:cNvCxnSpPr>
            <a:cxnSpLocks/>
          </p:cNvCxnSpPr>
          <p:nvPr/>
        </p:nvCxnSpPr>
        <p:spPr>
          <a:xfrm flipH="1">
            <a:off x="4103043" y="3591584"/>
            <a:ext cx="330286" cy="181737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F42AD457-101E-4B6E-88BD-DD423B861560}"/>
              </a:ext>
            </a:extLst>
          </p:cNvPr>
          <p:cNvCxnSpPr>
            <a:cxnSpLocks/>
          </p:cNvCxnSpPr>
          <p:nvPr/>
        </p:nvCxnSpPr>
        <p:spPr>
          <a:xfrm flipH="1">
            <a:off x="2822753" y="3469335"/>
            <a:ext cx="939271" cy="29045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9348343C-9530-480C-9CA6-7A97A17861C1}"/>
              </a:ext>
            </a:extLst>
          </p:cNvPr>
          <p:cNvSpPr txBox="1"/>
          <p:nvPr/>
        </p:nvSpPr>
        <p:spPr>
          <a:xfrm>
            <a:off x="1147020" y="3808955"/>
            <a:ext cx="2684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 zu Bewerbern/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-innen?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kt 28">
            <a:extLst>
              <a:ext uri="{FF2B5EF4-FFF2-40B4-BE49-F238E27FC236}">
                <a16:creationId xmlns:a16="http://schemas.microsoft.com/office/drawing/2014/main" id="{E5F9AE09-0FEC-4CE2-A3AE-D9032621B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5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Grafik 30">
            <a:extLst>
              <a:ext uri="{FF2B5EF4-FFF2-40B4-BE49-F238E27FC236}">
                <a16:creationId xmlns:a16="http://schemas.microsoft.com/office/drawing/2014/main" id="{A9F52C18-118B-414B-8F25-CB970F3B32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A1C922D-92D3-4D13-ADA9-C013A1C36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ABDC99A-8436-499D-96F5-EED8124DC5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1CEABC1-A1B0-4093-9A34-A7F27AAB03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89317922-AAC0-49CA-89F7-5B4C381DAF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BA75764-2F3D-4CBA-907A-8D992B1106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8D04296-68CD-4F6E-B075-6E34AA698D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36EAC04A-CEE3-4A0A-A133-7B4F8299472F}"/>
              </a:ext>
            </a:extLst>
          </p:cNvPr>
          <p:cNvSpPr txBox="1"/>
          <p:nvPr/>
        </p:nvSpPr>
        <p:spPr>
          <a:xfrm>
            <a:off x="6127608" y="1147271"/>
            <a:ext cx="2744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Weiterbildung/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Qualifizierung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6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4CC640C9-9E4E-4126-9891-985921B00E63}"/>
              </a:ext>
            </a:extLst>
          </p:cNvPr>
          <p:cNvCxnSpPr>
            <a:cxnSpLocks/>
          </p:cNvCxnSpPr>
          <p:nvPr/>
        </p:nvCxnSpPr>
        <p:spPr>
          <a:xfrm flipV="1">
            <a:off x="4968987" y="1495561"/>
            <a:ext cx="1259197" cy="14149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BA63EB1-3EDD-41FF-9F4A-7DDCAFD7B67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-1"/>
          <a:ext cx="957276" cy="685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2" name="CorelDRAW" r:id="rId3" imgW="513244" imgH="3673085" progId="CorelDraw.Graphic.23">
                  <p:embed/>
                </p:oleObj>
              </mc:Choice>
              <mc:Fallback>
                <p:oleObj name="CorelDRAW" r:id="rId3" imgW="513244" imgH="3673085" progId="CorelDraw.Graphic.23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BA63EB1-3EDD-41FF-9F4A-7DDCAFD7B6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957276" cy="6858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D6D89724-6CED-4DBD-B775-5061B5590AE3}"/>
              </a:ext>
            </a:extLst>
          </p:cNvPr>
          <p:cNvSpPr txBox="1"/>
          <p:nvPr/>
        </p:nvSpPr>
        <p:spPr>
          <a:xfrm>
            <a:off x="1475656" y="1669911"/>
            <a:ext cx="68772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ist es mit der Verfügbarkeit und Zugang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</a:t>
            </a:r>
            <a:r>
              <a:rPr lang="de-DE" sz="2400" b="1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qualifiziertem Personal/ Azubis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Bundesagentur für Arbeit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Jörg Fischer</a:t>
            </a:r>
          </a:p>
          <a:p>
            <a:pPr algn="ctr"/>
            <a:endParaRPr lang="de-DE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Bildungswerk Sächsischer Wirtschaft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 Jens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2400" dirty="0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 Tina </a:t>
            </a:r>
            <a:r>
              <a:rPr lang="de-DE" sz="2400" dirty="0" err="1">
                <a:solidFill>
                  <a:srgbClr val="0C22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Särchinger</a:t>
            </a:r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solidFill>
                <a:srgbClr val="0C22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0AD4D529-C9E3-4B93-BF05-08E136EE2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355868"/>
              </p:ext>
            </p:extLst>
          </p:nvPr>
        </p:nvGraphicFramePr>
        <p:xfrm>
          <a:off x="120263" y="404289"/>
          <a:ext cx="842330" cy="16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3" name="CorelDRAW" r:id="rId5" imgW="654481" imgH="1315068" progId="CorelDraw.Graphic.23">
                  <p:embed/>
                </p:oleObj>
              </mc:Choice>
              <mc:Fallback>
                <p:oleObj name="CorelDRAW" r:id="rId5" imgW="654481" imgH="1315068" progId="CorelDraw.Graphic.23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0A2A629B-D21C-47EF-BCD6-1AB1C444CE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0263" y="404289"/>
                        <a:ext cx="842330" cy="169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317E5DB3-2228-4A49-A5C3-A71AABE793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5" y="2128981"/>
            <a:ext cx="784926" cy="24492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0CCC2C-4EF5-4E56-A2CD-CFB377F792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2852936"/>
            <a:ext cx="784926" cy="15698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1F663E1-183F-4D3B-A5B0-E7295EA55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3655509"/>
            <a:ext cx="798290" cy="2449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7691FBB-45C0-4B72-A224-1E709937B1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" y="3094507"/>
            <a:ext cx="784926" cy="2027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7097257-2E86-4C05-8B84-BD94A7F900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" y="2460979"/>
            <a:ext cx="784926" cy="12837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831FB19-FB4F-431D-9EB8-25D4274606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3345161"/>
            <a:ext cx="771078" cy="25746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67E62A1-4D76-41F8-95A5-29DC073F8E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2" y="2644828"/>
            <a:ext cx="771078" cy="1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ED4C1AC-0626-499C-B397-A4A0FB9E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534"/>
            <a:ext cx="9144000" cy="49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849744E-4BFA-4635-8617-0B5B2D1B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029"/>
            <a:ext cx="9144000" cy="47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19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965604-7796-4BBD-8F09-22116537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437"/>
            <a:ext cx="91440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HK Rhein-Neckar">
  <a:themeElements>
    <a:clrScheme name="Benutzerdefiniert 9">
      <a:dk1>
        <a:sysClr val="windowText" lastClr="000000"/>
      </a:dk1>
      <a:lt1>
        <a:sysClr val="window" lastClr="FFFFFF"/>
      </a:lt1>
      <a:dk2>
        <a:srgbClr val="D4DCE9"/>
      </a:dk2>
      <a:lt2>
        <a:srgbClr val="B8CB7E"/>
      </a:lt2>
      <a:accent1>
        <a:srgbClr val="003366"/>
      </a:accent1>
      <a:accent2>
        <a:srgbClr val="56BD66"/>
      </a:accent2>
      <a:accent3>
        <a:srgbClr val="E7B037"/>
      </a:accent3>
      <a:accent4>
        <a:srgbClr val="B54334"/>
      </a:accent4>
      <a:accent5>
        <a:srgbClr val="8A428D"/>
      </a:accent5>
      <a:accent6>
        <a:srgbClr val="6787C3"/>
      </a:accent6>
      <a:hlink>
        <a:srgbClr val="000000"/>
      </a:hlink>
      <a:folHlink>
        <a:srgbClr val="000000"/>
      </a:folHlink>
    </a:clrScheme>
    <a:fontScheme name="Benutzerdefiniert 99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10000"/>
          </a:lnSpc>
          <a:defRPr sz="22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10000"/>
          </a:lnSpc>
          <a:defRPr sz="2200" smtClean="0"/>
        </a:defPPr>
      </a:lstStyle>
    </a:txDef>
  </a:objectDefaults>
  <a:extraClrSchemeLst/>
  <a:custClrLst>
    <a:custClr name="IHK Blau">
      <a:srgbClr val="003366"/>
    </a:custClr>
    <a:custClr name="IHK Grün">
      <a:srgbClr val="74AF6A"/>
    </a:custClr>
    <a:custClr name="Hellgrün">
      <a:srgbClr val="B8CB7E"/>
    </a:custClr>
    <a:custClr name="Gelb">
      <a:srgbClr val="E7B037"/>
    </a:custClr>
    <a:custClr name="Rot">
      <a:srgbClr val="B54334"/>
    </a:custClr>
    <a:custClr name="Lila">
      <a:srgbClr val="8A428D"/>
    </a:custClr>
    <a:custClr name="Himmelblau">
      <a:srgbClr val="6787C3"/>
    </a:custClr>
    <a:custClr name="Azurblau">
      <a:srgbClr val="75ACE0"/>
    </a:custClr>
    <a:custClr name="Hellblau">
      <a:srgbClr val="D4DCE9"/>
    </a:custClr>
  </a:custClrLst>
  <a:extLst>
    <a:ext uri="{05A4C25C-085E-4340-85A3-A5531E510DB2}">
      <thm15:themeFamily xmlns:thm15="http://schemas.microsoft.com/office/thememl/2012/main" name="IHK_Chemnitz_PowerPoint_16x10_2023" id="{C8C44A3F-0F8E-7D44-BA1F-DEE727A9F0AD}" vid="{09BF7977-10ED-B948-981A-E01ADBEF81A3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Microsoft Office PowerPoint</Application>
  <PresentationFormat>Bildschirmpräsentation (4:3)</PresentationFormat>
  <Paragraphs>214</Paragraphs>
  <Slides>45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7" baseType="lpstr">
      <vt:lpstr>Arial</vt:lpstr>
      <vt:lpstr>basicfont</vt:lpstr>
      <vt:lpstr>Calibri</vt:lpstr>
      <vt:lpstr>Segoe UI</vt:lpstr>
      <vt:lpstr>Segoe UI Semibold</vt:lpstr>
      <vt:lpstr>Source Sans Pro</vt:lpstr>
      <vt:lpstr>Times New Roman</vt:lpstr>
      <vt:lpstr>Wingdings</vt:lpstr>
      <vt:lpstr>Wingdings 2</vt:lpstr>
      <vt:lpstr>Larissa-Design</vt:lpstr>
      <vt:lpstr>IHK Rhein-Neckar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Berufsberatung im Erwerbsleben – GEMEINSAM. Bringt weiter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Einblick in die Anerkennung von Abschlüssen</vt:lpstr>
      <vt:lpstr>PowerPoint-Präsentation</vt:lpstr>
      <vt:lpstr>PowerPoint-Präsentation</vt:lpstr>
      <vt:lpstr>PowerPoint-Präsentation</vt:lpstr>
      <vt:lpstr>www.region-zwickau.de</vt:lpstr>
      <vt:lpstr>PowerPoint-Präsentation</vt:lpstr>
      <vt:lpstr>Dienstleistungsansatz der Willkommensallianz der Region Zwickau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 Kleber</dc:creator>
  <cp:lastModifiedBy>_SV Werdau / 0.14 - Stadtmarketing/Öffentlichkeitsarbeit/Wirtschaftsförderung.Kurze</cp:lastModifiedBy>
  <cp:revision>169</cp:revision>
  <cp:lastPrinted>2024-05-02T09:33:24Z</cp:lastPrinted>
  <dcterms:created xsi:type="dcterms:W3CDTF">2013-05-17T06:26:29Z</dcterms:created>
  <dcterms:modified xsi:type="dcterms:W3CDTF">2024-05-02T11:39:51Z</dcterms:modified>
</cp:coreProperties>
</file>